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71" r:id="rId4"/>
    <p:sldId id="272" r:id="rId5"/>
    <p:sldId id="265" r:id="rId6"/>
    <p:sldId id="266" r:id="rId7"/>
    <p:sldId id="275" r:id="rId8"/>
    <p:sldId id="267" r:id="rId9"/>
    <p:sldId id="274" r:id="rId10"/>
    <p:sldId id="273" r:id="rId11"/>
    <p:sldId id="277" r:id="rId12"/>
    <p:sldId id="269" r:id="rId13"/>
    <p:sldId id="260" r:id="rId14"/>
    <p:sldId id="276" r:id="rId15"/>
  </p:sldIdLst>
  <p:sldSz cx="9144000" cy="6858000" type="screen4x3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37" autoAdjust="0"/>
    <p:restoredTop sz="94660"/>
  </p:normalViewPr>
  <p:slideViewPr>
    <p:cSldViewPr>
      <p:cViewPr varScale="1">
        <p:scale>
          <a:sx n="68" d="100"/>
          <a:sy n="68" d="100"/>
        </p:scale>
        <p:origin x="-6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 </a:t>
            </a:r>
            <a:r>
              <a:rPr lang="ru-RU" sz="1600" dirty="0" smtClean="0"/>
              <a:t> </a:t>
            </a:r>
            <a:endParaRPr lang="ru-RU" sz="1600" dirty="0"/>
          </a:p>
        </c:rich>
      </c:tx>
      <c:layout>
        <c:manualLayout>
          <c:xMode val="edge"/>
          <c:yMode val="edge"/>
          <c:x val="8.7649106553445016E-2"/>
          <c:y val="2.3809676711747232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6.9444444444444831E-3"/>
                  <c:y val="-3.96825396825397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629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2019/2020</c:v>
                </c:pt>
                <c:pt idx="1">
                  <c:v>2020/2021</c:v>
                </c:pt>
                <c:pt idx="2">
                  <c:v>2021/2022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530</c:v>
                </c:pt>
                <c:pt idx="1">
                  <c:v>626</c:v>
                </c:pt>
                <c:pt idx="2">
                  <c:v>629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5299328"/>
        <c:axId val="93859776"/>
        <c:axId val="0"/>
      </c:bar3DChart>
      <c:catAx>
        <c:axId val="35299328"/>
        <c:scaling>
          <c:orientation val="minMax"/>
        </c:scaling>
        <c:delete val="0"/>
        <c:axPos val="b"/>
        <c:majorTickMark val="out"/>
        <c:minorTickMark val="none"/>
        <c:tickLblPos val="nextTo"/>
        <c:crossAx val="93859776"/>
        <c:crosses val="autoZero"/>
        <c:auto val="1"/>
        <c:lblAlgn val="ctr"/>
        <c:lblOffset val="100"/>
        <c:noMultiLvlLbl val="0"/>
      </c:catAx>
      <c:valAx>
        <c:axId val="93859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5299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1"/>
          <c:h val="1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explosion val="182"/>
          <c:dPt>
            <c:idx val="0"/>
            <c:bubble3D val="0"/>
            <c:explosion val="29"/>
          </c:dPt>
          <c:dPt>
            <c:idx val="1"/>
            <c:bubble3D val="0"/>
            <c:explosion val="26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/>
                      <a:t>девочки
73%</a:t>
                    </a:r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pPr>
                      <a:defRPr sz="1000" b="1" i="0" u="none" strike="noStrike" baseline="0">
                        <a:solidFill>
                          <a:srgbClr val="000000"/>
                        </a:solidFill>
                        <a:latin typeface="Arial Cyr"/>
                        <a:ea typeface="Arial Cyr"/>
                        <a:cs typeface="Arial Cyr"/>
                      </a:defRPr>
                    </a:pPr>
                    <a:r>
                      <a:rPr lang="ru-RU"/>
                      <a:t>мальчики
27%</a:t>
                    </a:r>
                  </a:p>
                </c:rich>
              </c:tx>
              <c:numFmt formatCode="0%" sourceLinked="0"/>
              <c:spPr>
                <a:noFill/>
                <a:ln w="25400">
                  <a:noFill/>
                </a:ln>
              </c:spPr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</c:dLbls>
          <c:cat>
            <c:strRef>
              <c:f>Sheet1!$B$1:$C$1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57</c:v>
                </c:pt>
                <c:pt idx="1">
                  <c:v>43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explosion val="25"/>
          <c:dPt>
            <c:idx val="0"/>
            <c:bubble3D val="0"/>
            <c:spPr>
              <a:solidFill>
                <a:srgbClr val="9999FF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dPt>
            <c:idx val="1"/>
            <c:bubble3D val="0"/>
            <c:spPr>
              <a:solidFill>
                <a:srgbClr val="993366"/>
              </a:solidFill>
              <a:ln w="12700">
                <a:solidFill>
                  <a:srgbClr val="000000"/>
                </a:solidFill>
                <a:prstDash val="solid"/>
              </a:ln>
            </c:spPr>
          </c:dPt>
          <c:cat>
            <c:strRef>
              <c:f>Sheet1!$B$1:$C$1</c:f>
              <c:strCache>
                <c:ptCount val="2"/>
                <c:pt idx="0">
                  <c:v>девочки</c:v>
                </c:pt>
                <c:pt idx="1">
                  <c:v>мальчики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2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244C8-3C59-4949-BAA3-377B7B7063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5142F-794B-4625-B281-F37CB517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244C8-3C59-4949-BAA3-377B7B7063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5142F-794B-4625-B281-F37CB517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244C8-3C59-4949-BAA3-377B7B7063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5142F-794B-4625-B281-F37CB517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244C8-3C59-4949-BAA3-377B7B7063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5142F-794B-4625-B281-F37CB517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244C8-3C59-4949-BAA3-377B7B7063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5142F-794B-4625-B281-F37CB517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244C8-3C59-4949-BAA3-377B7B7063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5142F-794B-4625-B281-F37CB517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244C8-3C59-4949-BAA3-377B7B7063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5142F-794B-4625-B281-F37CB517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244C8-3C59-4949-BAA3-377B7B7063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5142F-794B-4625-B281-F37CB517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244C8-3C59-4949-BAA3-377B7B7063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5142F-794B-4625-B281-F37CB517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244C8-3C59-4949-BAA3-377B7B7063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5142F-794B-4625-B281-F37CB517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3244C8-3C59-4949-BAA3-377B7B7063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E45142F-794B-4625-B281-F37CB517EB1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83244C8-3C59-4949-BAA3-377B7B7063D5}" type="datetimeFigureOut">
              <a:rPr lang="ru-RU" smtClean="0"/>
              <a:pPr/>
              <a:t>14.12.2022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E45142F-794B-4625-B281-F37CB517EB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772400" cy="2736304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 «Итоги реализации программы развития МАУ ДО ДДТ «Каравелла»</a:t>
            </a:r>
            <a:br>
              <a:rPr lang="ru-RU" sz="3600" dirty="0" smtClean="0"/>
            </a:br>
            <a:r>
              <a:rPr lang="ru-RU" sz="3600" dirty="0" smtClean="0"/>
              <a:t>за 2019-2022 г.г.</a:t>
            </a:r>
            <a:endParaRPr lang="ru-RU" sz="36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3717032"/>
            <a:ext cx="7772400" cy="2448272"/>
          </a:xfrm>
        </p:spPr>
        <p:txBody>
          <a:bodyPr>
            <a:normAutofit fontScale="92500" lnSpcReduction="10000"/>
          </a:bodyPr>
          <a:lstStyle/>
          <a:p>
            <a:r>
              <a:rPr lang="ru-RU" sz="2100" dirty="0"/>
              <a:t> директора </a:t>
            </a:r>
            <a:r>
              <a:rPr lang="ru-RU" sz="2100" dirty="0" smtClean="0"/>
              <a:t>МАУ </a:t>
            </a:r>
            <a:r>
              <a:rPr lang="ru-RU" sz="2100" dirty="0"/>
              <a:t>ДО ДДТ «Каравелла»</a:t>
            </a:r>
            <a:br>
              <a:rPr lang="ru-RU" sz="2100" dirty="0"/>
            </a:br>
            <a:r>
              <a:rPr lang="ru-RU" sz="2100" dirty="0" smtClean="0"/>
              <a:t>Бычкова </a:t>
            </a:r>
            <a:endParaRPr lang="ru-RU" sz="2100" dirty="0" smtClean="0"/>
          </a:p>
          <a:p>
            <a:r>
              <a:rPr lang="ru-RU" sz="2100" dirty="0" smtClean="0"/>
              <a:t>Марина Николаевна</a:t>
            </a:r>
            <a:endParaRPr lang="ru-RU" sz="2100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endParaRPr lang="ru-RU" b="1" dirty="0" smtClean="0"/>
          </a:p>
          <a:p>
            <a:pPr algn="ctr"/>
            <a:r>
              <a:rPr lang="ru-RU" sz="1400" dirty="0" smtClean="0"/>
              <a:t>г. Бор</a:t>
            </a:r>
          </a:p>
          <a:p>
            <a:pPr algn="ctr"/>
            <a:r>
              <a:rPr lang="ru-RU" sz="1400" dirty="0" smtClean="0"/>
              <a:t>2022год</a:t>
            </a:r>
            <a:endParaRPr 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48680"/>
            <a:ext cx="8183880" cy="54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4200" dirty="0" smtClean="0"/>
              <a:t>Социальные партнеры:</a:t>
            </a:r>
          </a:p>
          <a:p>
            <a:pPr marL="0" indent="0">
              <a:buNone/>
            </a:pPr>
            <a:endParaRPr lang="ru-RU" sz="1000" dirty="0" smtClean="0"/>
          </a:p>
          <a:p>
            <a:r>
              <a:rPr lang="ru-RU" dirty="0" smtClean="0"/>
              <a:t>МАУК </a:t>
            </a:r>
            <a:r>
              <a:rPr lang="ru-RU" dirty="0"/>
              <a:t>«Октябрьский ДК-музей»; </a:t>
            </a:r>
          </a:p>
          <a:p>
            <a:r>
              <a:rPr lang="ru-RU" dirty="0" smtClean="0"/>
              <a:t>Библиотека </a:t>
            </a:r>
            <a:r>
              <a:rPr lang="ru-RU" dirty="0"/>
              <a:t>поселка Октябрьский; </a:t>
            </a:r>
          </a:p>
          <a:p>
            <a:r>
              <a:rPr lang="ru-RU" dirty="0" smtClean="0"/>
              <a:t>Борская </a:t>
            </a:r>
            <a:r>
              <a:rPr lang="ru-RU" dirty="0"/>
              <a:t>детская художественная школа;</a:t>
            </a:r>
          </a:p>
          <a:p>
            <a:r>
              <a:rPr lang="ru-RU" dirty="0" smtClean="0"/>
              <a:t>Борская </a:t>
            </a:r>
            <a:r>
              <a:rPr lang="ru-RU" dirty="0"/>
              <a:t>музыкальная </a:t>
            </a:r>
            <a:r>
              <a:rPr lang="ru-RU" dirty="0" smtClean="0"/>
              <a:t>школа №1; </a:t>
            </a:r>
            <a:endParaRPr lang="ru-RU" dirty="0"/>
          </a:p>
          <a:p>
            <a:r>
              <a:rPr lang="ru-RU" dirty="0" smtClean="0"/>
              <a:t>ГБОУ «Нижегородский областной колледж культуры»;</a:t>
            </a:r>
            <a:endParaRPr lang="ru-RU" dirty="0"/>
          </a:p>
          <a:p>
            <a:r>
              <a:rPr lang="ru-RU" dirty="0" smtClean="0"/>
              <a:t>МАДОУ </a:t>
            </a:r>
            <a:r>
              <a:rPr lang="ru-RU" dirty="0"/>
              <a:t>детский сад «</a:t>
            </a:r>
            <a:r>
              <a:rPr lang="ru-RU" dirty="0" err="1"/>
              <a:t>Ивушка</a:t>
            </a:r>
            <a:r>
              <a:rPr lang="ru-RU" dirty="0"/>
              <a:t>»;</a:t>
            </a:r>
          </a:p>
          <a:p>
            <a:r>
              <a:rPr lang="ru-RU" dirty="0" smtClean="0"/>
              <a:t>МАДОУ </a:t>
            </a:r>
            <a:r>
              <a:rPr lang="ru-RU" dirty="0"/>
              <a:t>детский сад «Радуга»;</a:t>
            </a:r>
          </a:p>
          <a:p>
            <a:r>
              <a:rPr lang="ru-RU" dirty="0" smtClean="0"/>
              <a:t>МАОУ  «Октябрьская СШ».;</a:t>
            </a:r>
            <a:endParaRPr lang="ru-RU" dirty="0"/>
          </a:p>
          <a:p>
            <a:r>
              <a:rPr lang="ru-RU" dirty="0" smtClean="0"/>
              <a:t>МАУ СШОР </a:t>
            </a:r>
            <a:r>
              <a:rPr lang="ru-RU" dirty="0"/>
              <a:t>по греко-римской борьбе;</a:t>
            </a:r>
          </a:p>
          <a:p>
            <a:r>
              <a:rPr lang="ru-RU" dirty="0" smtClean="0"/>
              <a:t>Территориальный </a:t>
            </a:r>
            <a:r>
              <a:rPr lang="ru-RU" dirty="0"/>
              <a:t>отдел администрации городского округа г. Бор в п. Октябрьском;</a:t>
            </a:r>
          </a:p>
          <a:p>
            <a:r>
              <a:rPr lang="ru-RU" dirty="0" smtClean="0"/>
              <a:t>Приходской </a:t>
            </a:r>
            <a:r>
              <a:rPr lang="ru-RU" dirty="0"/>
              <a:t>совет Церкви в честь Богоявления Господня.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0151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Участие коллектива обучающихся и педагогов в социальных проектах муниципалитета и поселка:</a:t>
            </a:r>
          </a:p>
          <a:p>
            <a:pPr marL="0" indent="0">
              <a:buNone/>
            </a:pPr>
            <a:endParaRPr lang="ru-RU" sz="1100" dirty="0" smtClean="0"/>
          </a:p>
          <a:p>
            <a:r>
              <a:rPr lang="ru-RU" dirty="0" smtClean="0"/>
              <a:t>«Ветеран», поздравление ветеранов и участников ВОВ с Днем победы;</a:t>
            </a:r>
          </a:p>
          <a:p>
            <a:pPr marL="0" indent="0">
              <a:buNone/>
            </a:pPr>
            <a:endParaRPr lang="ru-RU" sz="1300" dirty="0" smtClean="0"/>
          </a:p>
          <a:p>
            <a:r>
              <a:rPr lang="ru-RU" dirty="0" smtClean="0"/>
              <a:t>«Сделаем свой поселок чистым», </a:t>
            </a:r>
            <a:r>
              <a:rPr lang="ru-RU" dirty="0" err="1" smtClean="0"/>
              <a:t>экопатруль</a:t>
            </a:r>
            <a:r>
              <a:rPr lang="ru-RU" dirty="0" smtClean="0"/>
              <a:t> по уборке и благоустройству территории поселка;</a:t>
            </a:r>
          </a:p>
          <a:p>
            <a:pPr marL="0" indent="0">
              <a:buNone/>
            </a:pPr>
            <a:endParaRPr lang="ru-RU" sz="1300" dirty="0" smtClean="0"/>
          </a:p>
          <a:p>
            <a:r>
              <a:rPr lang="ru-RU" dirty="0" smtClean="0"/>
              <a:t>«Чистая река», уборка мусора на берегу реки </a:t>
            </a:r>
            <a:r>
              <a:rPr lang="ru-RU" dirty="0" err="1" smtClean="0"/>
              <a:t>Нуженка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endParaRPr lang="ru-RU" sz="1300" dirty="0" smtClean="0"/>
          </a:p>
          <a:p>
            <a:r>
              <a:rPr lang="ru-RU" dirty="0" smtClean="0"/>
              <a:t> «История войны в истории семьи», создание исследовательских проектов об участниках ВОВ;</a:t>
            </a:r>
          </a:p>
          <a:p>
            <a:pPr marL="0" indent="0">
              <a:buNone/>
            </a:pPr>
            <a:endParaRPr lang="ru-RU" sz="1300" dirty="0" smtClean="0"/>
          </a:p>
          <a:p>
            <a:r>
              <a:rPr lang="ru-RU" dirty="0" smtClean="0"/>
              <a:t>«Отечество», создание исследовательских проектов по изучению родного края;</a:t>
            </a:r>
          </a:p>
          <a:p>
            <a:pPr marL="0" indent="0">
              <a:buNone/>
            </a:pPr>
            <a:endParaRPr lang="ru-RU" sz="1300" dirty="0" smtClean="0"/>
          </a:p>
          <a:p>
            <a:r>
              <a:rPr lang="ru-RU" dirty="0" smtClean="0"/>
              <a:t>«От истоков до наших дней» </a:t>
            </a:r>
            <a:r>
              <a:rPr lang="ru-RU" dirty="0"/>
              <a:t>создание исследовательских проектов </a:t>
            </a:r>
            <a:r>
              <a:rPr lang="ru-RU" dirty="0" smtClean="0"/>
              <a:t>по сохранению традиционных народных промыслов;</a:t>
            </a:r>
          </a:p>
          <a:p>
            <a:pPr marL="0" indent="0">
              <a:buNone/>
            </a:pPr>
            <a:endParaRPr lang="ru-RU" sz="1500" dirty="0" smtClean="0"/>
          </a:p>
          <a:p>
            <a:r>
              <a:rPr lang="ru-RU" dirty="0" smtClean="0"/>
              <a:t>«Бессмертный полк», шествие на 9 Мая.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412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986880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u="sng" dirty="0" smtClean="0"/>
              <a:t>Материально-техническая база:</a:t>
            </a:r>
          </a:p>
          <a:p>
            <a:pPr>
              <a:buNone/>
            </a:pPr>
            <a:r>
              <a:rPr lang="ru-RU" dirty="0" smtClean="0"/>
              <a:t>  8 учебных кабинетов учреждения укомплектованы мебелью и частично оборудованием для проведения занятий;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в учреждении имеется гардероб, 2 туалетные комнаты, костюмерная, преподавательская, кабинет директора, 2 кладовки для хранения реквизита.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/>
              <a:t>Отремонтированы</a:t>
            </a:r>
            <a:r>
              <a:rPr lang="ru-RU" u="sng" dirty="0" smtClean="0"/>
              <a:t> </a:t>
            </a:r>
          </a:p>
          <a:p>
            <a:r>
              <a:rPr lang="ru-RU" sz="2000" dirty="0"/>
              <a:t>к</a:t>
            </a:r>
            <a:r>
              <a:rPr lang="ru-RU" sz="2000" dirty="0" smtClean="0"/>
              <a:t>абинет «Робототехники»</a:t>
            </a:r>
          </a:p>
          <a:p>
            <a:r>
              <a:rPr lang="ru-RU" sz="2000" dirty="0"/>
              <a:t>к</a:t>
            </a:r>
            <a:r>
              <a:rPr lang="ru-RU" sz="2000" dirty="0" smtClean="0"/>
              <a:t>абинет «Дошколенок»</a:t>
            </a:r>
          </a:p>
          <a:p>
            <a:r>
              <a:rPr lang="ru-RU" sz="2000" dirty="0"/>
              <a:t>к</a:t>
            </a:r>
            <a:r>
              <a:rPr lang="ru-RU" sz="2000" dirty="0" smtClean="0"/>
              <a:t>абинет «Музыкальный №1»</a:t>
            </a:r>
          </a:p>
          <a:p>
            <a:r>
              <a:rPr lang="ru-RU" sz="2000" dirty="0" smtClean="0"/>
              <a:t>Преподавательская</a:t>
            </a:r>
            <a:endParaRPr lang="ru-RU" dirty="0" smtClean="0"/>
          </a:p>
          <a:p>
            <a:pPr marL="0" indent="0">
              <a:buNone/>
            </a:pPr>
            <a:r>
              <a:rPr lang="ru-RU" sz="2400" u="sng" dirty="0" smtClean="0"/>
              <a:t>Приобретены:</a:t>
            </a:r>
          </a:p>
          <a:p>
            <a:r>
              <a:rPr lang="ru-RU" sz="2000" dirty="0" smtClean="0"/>
              <a:t>3 ноутбука</a:t>
            </a:r>
          </a:p>
          <a:p>
            <a:r>
              <a:rPr lang="ru-RU" sz="2000" dirty="0" smtClean="0"/>
              <a:t>Мультимедийный проектор</a:t>
            </a:r>
          </a:p>
          <a:p>
            <a:r>
              <a:rPr lang="ru-RU" sz="2000" dirty="0" smtClean="0"/>
              <a:t>Экран</a:t>
            </a:r>
          </a:p>
          <a:p>
            <a:r>
              <a:rPr lang="ru-RU" sz="2000" dirty="0" smtClean="0"/>
              <a:t>Доска шахматная </a:t>
            </a:r>
          </a:p>
          <a:p>
            <a:r>
              <a:rPr lang="ru-RU" sz="2000" dirty="0" smtClean="0"/>
              <a:t>Шкафы, стулья, столы </a:t>
            </a:r>
          </a:p>
          <a:p>
            <a:pPr marL="0" indent="0">
              <a:buNone/>
            </a:pPr>
            <a:r>
              <a:rPr lang="ru-RU" sz="2000" u="sng" dirty="0" smtClean="0"/>
              <a:t>Установлены:</a:t>
            </a:r>
            <a:r>
              <a:rPr lang="ru-RU" sz="2000" dirty="0" smtClean="0"/>
              <a:t> пластиковые окна в кабинете «Юный художник», в фойе учреждения, новая дверь запасного выхода, отремонтирована система отопления. 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sz="3600" dirty="0" smtClean="0"/>
              <a:t>Реализация программы развития учреждения 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позволила:</a:t>
            </a:r>
          </a:p>
          <a:p>
            <a:r>
              <a:rPr lang="ru-RU" dirty="0" smtClean="0"/>
              <a:t> создать в учреждении целостное образовательно-воспитательное пространство, формирующее патриотическую и гражданскую позицию обучающихся, их становление и развитие в условиях социума;</a:t>
            </a:r>
          </a:p>
          <a:p>
            <a:r>
              <a:rPr lang="ru-RU" dirty="0" smtClean="0"/>
              <a:t>открыть объединения технической направленности, что соответствовало социальному заказу участников образовательного  процесса;</a:t>
            </a:r>
          </a:p>
          <a:p>
            <a:r>
              <a:rPr lang="ru-RU" dirty="0" smtClean="0"/>
              <a:t>повысить образовательный уровень педагогов через прохождение курсовой подготовки и профессиональной переподготовки;</a:t>
            </a:r>
          </a:p>
          <a:p>
            <a:r>
              <a:rPr lang="ru-RU" dirty="0"/>
              <a:t>п</a:t>
            </a:r>
            <a:r>
              <a:rPr lang="ru-RU" dirty="0" smtClean="0"/>
              <a:t>овысить качество дополнительного образования посредством применения инновационных технологий и методов преподавания;</a:t>
            </a:r>
          </a:p>
          <a:p>
            <a:r>
              <a:rPr lang="ru-RU" dirty="0"/>
              <a:t>с</a:t>
            </a:r>
            <a:r>
              <a:rPr lang="ru-RU" dirty="0" smtClean="0"/>
              <a:t>тимулировать работу с одаренными детьми с помощью индивидуальных образовательных маршрутов; </a:t>
            </a:r>
          </a:p>
          <a:p>
            <a:r>
              <a:rPr lang="ru-RU" dirty="0" smtClean="0"/>
              <a:t>привлечь к работе в учреждении молодых и перспективных педагогов; </a:t>
            </a:r>
          </a:p>
          <a:p>
            <a:r>
              <a:rPr lang="ru-RU" dirty="0" smtClean="0"/>
              <a:t>расширить контингент обучающихся за счет внедрения сетевого взаимодействия с образовательными учреждениями поселка;</a:t>
            </a:r>
          </a:p>
          <a:p>
            <a:r>
              <a:rPr lang="ru-RU" dirty="0"/>
              <a:t>у</a:t>
            </a:r>
            <a:r>
              <a:rPr lang="ru-RU" dirty="0" smtClean="0"/>
              <a:t>крепить материально-техническую базу, посредством привлечения материальных средств спонсоров и пожертвований;</a:t>
            </a:r>
          </a:p>
          <a:p>
            <a:r>
              <a:rPr lang="ru-RU" dirty="0" smtClean="0"/>
              <a:t>Создать среди жителей поселка положительный имидж учреждения и популяризировать объединения МАУ ДО ДДТ «Каравелла».     </a:t>
            </a:r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882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Педагогические кадры:</a:t>
            </a:r>
          </a:p>
          <a:p>
            <a:pPr>
              <a:buNone/>
            </a:pPr>
            <a:r>
              <a:rPr lang="ru-RU" sz="2000" dirty="0" smtClean="0"/>
              <a:t>возрастной состав педагогов: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030321"/>
              </p:ext>
            </p:extLst>
          </p:nvPr>
        </p:nvGraphicFramePr>
        <p:xfrm>
          <a:off x="1115616" y="1412777"/>
          <a:ext cx="6264696" cy="1876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8678"/>
                <a:gridCol w="879554"/>
                <a:gridCol w="1044116"/>
                <a:gridCol w="1044116"/>
                <a:gridCol w="1044116"/>
                <a:gridCol w="1044116"/>
              </a:tblGrid>
              <a:tr h="76645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Учебный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Всего педаг.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работников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20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30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30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40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 40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 55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Свыше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55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2019/2020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2020/2021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685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2021/2022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11560" y="3284984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квалификационный уровень: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444090"/>
              </p:ext>
            </p:extLst>
          </p:nvPr>
        </p:nvGraphicFramePr>
        <p:xfrm>
          <a:off x="1043609" y="3781802"/>
          <a:ext cx="6336705" cy="184292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892387"/>
                <a:gridCol w="891758"/>
                <a:gridCol w="535558"/>
                <a:gridCol w="446194"/>
                <a:gridCol w="624923"/>
                <a:gridCol w="624923"/>
                <a:gridCol w="535558"/>
                <a:gridCol w="535558"/>
                <a:gridCol w="624923"/>
                <a:gridCol w="624923"/>
              </a:tblGrid>
              <a:tr h="59618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Учебный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Всего пед. работников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Без категории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Первая категория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Высшая категория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 СЗД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4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2019/2020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2020/2021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29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2021/2022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29,5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933056"/>
            <a:ext cx="8183880" cy="72008"/>
          </a:xfrm>
        </p:spPr>
        <p:txBody>
          <a:bodyPr>
            <a:noAutofit/>
          </a:bodyPr>
          <a:lstStyle/>
          <a:p>
            <a:pPr lvl="0"/>
            <a:r>
              <a:rPr lang="ru-RU" sz="1600" dirty="0">
                <a:solidFill>
                  <a:schemeClr val="tx1"/>
                </a:solidFill>
                <a:effectLst/>
              </a:rPr>
              <a:t>педагогический стаж </a:t>
            </a:r>
            <a:r>
              <a:rPr lang="ru-RU" sz="1600" b="0" dirty="0">
                <a:solidFill>
                  <a:schemeClr val="tx1"/>
                </a:solidFill>
                <a:effectLst/>
              </a:rPr>
              <a:t>(в том числе совместителей):</a:t>
            </a:r>
            <a:br>
              <a:rPr lang="ru-RU" sz="1600" b="0" dirty="0">
                <a:solidFill>
                  <a:schemeClr val="tx1"/>
                </a:solidFill>
                <a:effectLst/>
              </a:rPr>
            </a:br>
            <a:endParaRPr lang="ru-RU" sz="1600" b="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3186680"/>
          </a:xfrm>
        </p:spPr>
        <p:txBody>
          <a:bodyPr/>
          <a:lstStyle/>
          <a:p>
            <a:pPr marL="0" lvl="0" indent="0">
              <a:buNone/>
            </a:pPr>
            <a:r>
              <a:rPr lang="ru-RU" sz="1600" b="1" dirty="0"/>
              <a:t>образовательный уровень педагогов</a:t>
            </a:r>
            <a:r>
              <a:rPr lang="ru-RU" sz="1600" dirty="0"/>
              <a:t> (в том числе совместителей)</a:t>
            </a:r>
            <a:r>
              <a:rPr lang="ru-RU" sz="1600" b="1" dirty="0"/>
              <a:t>:</a:t>
            </a:r>
            <a:endParaRPr lang="ru-RU" sz="1600" dirty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936513"/>
              </p:ext>
            </p:extLst>
          </p:nvPr>
        </p:nvGraphicFramePr>
        <p:xfrm>
          <a:off x="755577" y="980728"/>
          <a:ext cx="7632849" cy="217315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995758"/>
                <a:gridCol w="664099"/>
                <a:gridCol w="553286"/>
                <a:gridCol w="553286"/>
                <a:gridCol w="663319"/>
                <a:gridCol w="663319"/>
                <a:gridCol w="553286"/>
                <a:gridCol w="663319"/>
                <a:gridCol w="663319"/>
                <a:gridCol w="553286"/>
                <a:gridCol w="553286"/>
                <a:gridCol w="553286"/>
              </a:tblGrid>
              <a:tr h="158791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 Учебный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 педаг. работ-ников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Образование  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8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среднее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средне специальное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высшее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3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непедагогич.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педагогич.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непедагогич.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педагогич.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18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>
                          <a:effectLst/>
                        </a:rPr>
                        <a:t>кол.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кол.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2019/2020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2020/2021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17, 6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93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2021/2022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17, 6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17,6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122634"/>
              </p:ext>
            </p:extLst>
          </p:nvPr>
        </p:nvGraphicFramePr>
        <p:xfrm>
          <a:off x="755574" y="3789041"/>
          <a:ext cx="7632851" cy="198222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792090"/>
                <a:gridCol w="759291"/>
                <a:gridCol w="527219"/>
                <a:gridCol w="527219"/>
                <a:gridCol w="523526"/>
                <a:gridCol w="628379"/>
                <a:gridCol w="628379"/>
                <a:gridCol w="523526"/>
                <a:gridCol w="628379"/>
                <a:gridCol w="628379"/>
                <a:gridCol w="602367"/>
                <a:gridCol w="864097"/>
              </a:tblGrid>
              <a:tr h="34755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Учебный год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Всего педаг.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работ.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До 5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5 до 10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10 до 15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От 15 до 25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Свыше 25 лет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51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кол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%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2019/2020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6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2020/2021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47,1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475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2021/2022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11,8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41,2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294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количественный состав обучающихся в сравнении </a:t>
            </a:r>
            <a:endParaRPr lang="ru-RU" dirty="0" smtClean="0"/>
          </a:p>
          <a:p>
            <a:pPr marL="0" indent="0" algn="ctr">
              <a:buNone/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з</a:t>
            </a:r>
            <a:r>
              <a:rPr lang="ru-RU" dirty="0" smtClean="0"/>
              <a:t>а  </a:t>
            </a:r>
            <a:r>
              <a:rPr lang="ru-RU" dirty="0"/>
              <a:t>3 года</a:t>
            </a:r>
          </a:p>
          <a:p>
            <a:endParaRPr lang="ru-RU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118218305"/>
              </p:ext>
            </p:extLst>
          </p:nvPr>
        </p:nvGraphicFramePr>
        <p:xfrm>
          <a:off x="1259632" y="1556792"/>
          <a:ext cx="655272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9478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Контингент обучающихся:</a:t>
            </a:r>
          </a:p>
          <a:p>
            <a:pPr>
              <a:buNone/>
            </a:pPr>
            <a:r>
              <a:rPr lang="ru-RU" sz="2000" dirty="0" smtClean="0"/>
              <a:t>соотношение мальчиков и девочек: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Возрастной состав: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000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4392488" cy="172819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Диаграмма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1688410"/>
              </p:ext>
            </p:extLst>
          </p:nvPr>
        </p:nvGraphicFramePr>
        <p:xfrm>
          <a:off x="2843808" y="1556792"/>
          <a:ext cx="4320480" cy="1845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530352"/>
            <a:ext cx="8219256" cy="5346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          Учебные направленности:</a:t>
            </a:r>
          </a:p>
          <a:p>
            <a:pPr algn="ctr">
              <a:buNone/>
            </a:pPr>
            <a:r>
              <a:rPr lang="ru-RU" b="1" u="sng" dirty="0" smtClean="0"/>
              <a:t>Художественная</a:t>
            </a:r>
            <a:endParaRPr lang="ru-RU" u="sng" dirty="0" smtClean="0"/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1026" name="Picture 2" descr="C:\Users\Admin\Pictures\Романова\изображение_viber_2021-06-01_15-32-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3501008"/>
            <a:ext cx="2830621" cy="2122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Pictures\Алиса\Международный хореографический конкурс короли танцпола. Танцевальный коллектив Капель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045" y="1509977"/>
            <a:ext cx="3029847" cy="2272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644225"/>
            <a:ext cx="3371651" cy="2246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Admin\Pictures\талант\CuMy8QORym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60" y="1662445"/>
            <a:ext cx="2952328" cy="19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156102"/>
            <a:ext cx="43204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u="sng" dirty="0" smtClean="0"/>
              <a:t>Социально-гуманитарная</a:t>
            </a:r>
            <a:endParaRPr lang="ru-RU" b="1" u="sng" dirty="0"/>
          </a:p>
        </p:txBody>
      </p:sp>
      <p:pic>
        <p:nvPicPr>
          <p:cNvPr id="5" name="Picture 2" descr="D:\DSCN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32006"/>
            <a:ext cx="239999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WP_20170219_11_12_43_Pro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5652120" y="1532006"/>
            <a:ext cx="2947393" cy="165618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7" name="Picture 3" descr="D:\фото редакции\SDC12382.JPG"/>
          <p:cNvPicPr>
            <a:picLocks noChangeAspect="1" noChangeArrowheads="1"/>
          </p:cNvPicPr>
          <p:nvPr/>
        </p:nvPicPr>
        <p:blipFill>
          <a:blip r:embed="rId4" cstate="print"/>
          <a:srcRect t="21875"/>
          <a:stretch>
            <a:fillRect/>
          </a:stretch>
        </p:blipFill>
        <p:spPr bwMode="auto">
          <a:xfrm>
            <a:off x="2816097" y="1845358"/>
            <a:ext cx="2960968" cy="1734942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721356" y="3579766"/>
            <a:ext cx="3658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ru-RU" b="1" u="sng" dirty="0"/>
              <a:t>Туристско-краеведческая</a:t>
            </a:r>
          </a:p>
        </p:txBody>
      </p:sp>
      <p:pic>
        <p:nvPicPr>
          <p:cNvPr id="3074" name="Picture 2" descr="C:\Users\Admin\Pictures\2018-10-26 юнгин\100 лет\юнгин 01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21088"/>
            <a:ext cx="3365864" cy="1898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2795282"/>
          </a:xfrm>
        </p:spPr>
        <p:txBody>
          <a:bodyPr>
            <a:normAutofit/>
          </a:bodyPr>
          <a:lstStyle/>
          <a:p>
            <a:r>
              <a:rPr lang="ru-RU" dirty="0"/>
              <a:t> Учебные направленности:</a:t>
            </a:r>
          </a:p>
        </p:txBody>
      </p:sp>
      <p:pic>
        <p:nvPicPr>
          <p:cNvPr id="3075" name="Picture 3" descr="C:\Users\Admin\Pictures\ЮгинПВО\IMG_20210516_1235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038" y="4123726"/>
            <a:ext cx="2692425" cy="199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Pictures\ЮгинПВО\IMG_20210516_11265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50" y="4240779"/>
            <a:ext cx="2376681" cy="17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358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3469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Учебные направленности:</a:t>
            </a:r>
          </a:p>
          <a:p>
            <a:pPr algn="ctr">
              <a:buNone/>
            </a:pPr>
            <a:r>
              <a:rPr lang="ru-RU" sz="2000" b="1" u="sng" dirty="0" smtClean="0"/>
              <a:t>Физкультурно-спортивная</a:t>
            </a:r>
            <a:endParaRPr lang="ru-RU" sz="2000" u="sng" dirty="0" smtClean="0"/>
          </a:p>
          <a:p>
            <a:pPr>
              <a:buNone/>
            </a:pPr>
            <a:r>
              <a:rPr lang="ru-RU" sz="1600" dirty="0" smtClean="0"/>
              <a:t> </a:t>
            </a:r>
          </a:p>
          <a:p>
            <a:pPr>
              <a:buNone/>
            </a:pPr>
            <a:endParaRPr lang="ru-RU" sz="2000" b="1" u="sng" dirty="0" smtClean="0"/>
          </a:p>
          <a:p>
            <a:pPr>
              <a:buNone/>
            </a:pPr>
            <a:endParaRPr lang="ru-RU" sz="2000" b="1" u="sng" dirty="0"/>
          </a:p>
          <a:p>
            <a:pPr>
              <a:buNone/>
            </a:pPr>
            <a:endParaRPr lang="ru-RU" sz="2000" b="1" u="sng" dirty="0" smtClean="0"/>
          </a:p>
          <a:p>
            <a:pPr>
              <a:buNone/>
            </a:pPr>
            <a:endParaRPr lang="ru-RU" sz="2000" b="1" u="sng" dirty="0"/>
          </a:p>
          <a:p>
            <a:pPr>
              <a:buNone/>
            </a:pPr>
            <a:endParaRPr lang="ru-RU" sz="2000" b="1" u="sng" dirty="0" smtClean="0"/>
          </a:p>
          <a:p>
            <a:pPr>
              <a:buNone/>
            </a:pPr>
            <a:endParaRPr lang="ru-RU" sz="2000" b="1" u="sng" dirty="0" smtClean="0"/>
          </a:p>
          <a:p>
            <a:pPr algn="ctr">
              <a:buNone/>
            </a:pPr>
            <a:r>
              <a:rPr lang="ru-RU" sz="2000" b="1" u="sng" dirty="0" smtClean="0"/>
              <a:t>Техническая</a:t>
            </a:r>
            <a:endParaRPr lang="ru-RU" sz="2000" u="sng" dirty="0"/>
          </a:p>
          <a:p>
            <a:pPr algn="ctr">
              <a:buNone/>
            </a:pPr>
            <a:endParaRPr lang="ru-RU" sz="2000" b="1" u="sng" dirty="0" smtClean="0"/>
          </a:p>
          <a:p>
            <a:pPr>
              <a:buNone/>
            </a:pPr>
            <a:r>
              <a:rPr lang="ru-RU" sz="2000" b="1" u="sng" dirty="0" smtClean="0"/>
              <a:t> </a:t>
            </a:r>
            <a:endParaRPr lang="ru-RU" sz="1800" dirty="0"/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 descr="C:\Users\Admin\Pictures\теннис\изображение_viber_2021-05-21_10-11-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9097"/>
            <a:ext cx="2443656" cy="1832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92" y="1502029"/>
            <a:ext cx="2700494" cy="202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16" y="3717032"/>
            <a:ext cx="1530902" cy="2041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C:\Users\Admin\Pictures\роботы\29.02\IMG-b9e537f3a43e05d9f05e877e38848590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630" y="3736918"/>
            <a:ext cx="1580598" cy="21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Pictures\роботы\IMG-808de1cfe1ecc7dc6025b9d0e79d2164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2611107" cy="195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/>
              <a:t>Сферы распространения деятельности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dirty="0" smtClean="0"/>
              <a:t>МАОУ  «Октябрьская СШ» </a:t>
            </a:r>
            <a:r>
              <a:rPr lang="ru-RU" sz="2000" dirty="0" smtClean="0"/>
              <a:t>(спортивная секция   «Баскетбол», «Юный теннисист», </a:t>
            </a:r>
            <a:r>
              <a:rPr lang="ru-RU" sz="2000" dirty="0"/>
              <a:t>объединение  </a:t>
            </a:r>
            <a:r>
              <a:rPr lang="ru-RU" sz="2000" dirty="0" smtClean="0"/>
              <a:t>«Мой край», «Юный краевед») </a:t>
            </a:r>
          </a:p>
          <a:p>
            <a:r>
              <a:rPr lang="ru-RU" dirty="0" smtClean="0"/>
              <a:t>МАДОУ </a:t>
            </a:r>
            <a:r>
              <a:rPr lang="ru-RU" dirty="0"/>
              <a:t>детский сад «</a:t>
            </a:r>
            <a:r>
              <a:rPr lang="ru-RU" dirty="0" err="1"/>
              <a:t>Ивушка</a:t>
            </a:r>
            <a:r>
              <a:rPr lang="ru-RU" dirty="0"/>
              <a:t>» </a:t>
            </a:r>
            <a:r>
              <a:rPr lang="ru-RU" sz="2000" dirty="0"/>
              <a:t>(объединения «Английский для малышей», </a:t>
            </a:r>
            <a:r>
              <a:rPr lang="ru-RU" sz="2000" dirty="0" smtClean="0"/>
              <a:t>«Мастерская творчества») </a:t>
            </a:r>
          </a:p>
          <a:p>
            <a:r>
              <a:rPr lang="ru-RU" dirty="0" smtClean="0"/>
              <a:t>МАУ СШОР  </a:t>
            </a:r>
            <a:r>
              <a:rPr lang="ru-RU" dirty="0"/>
              <a:t>по греко-римской борьбе </a:t>
            </a:r>
            <a:endParaRPr lang="ru-RU" dirty="0" smtClean="0"/>
          </a:p>
          <a:p>
            <a:pPr marL="0" indent="0">
              <a:buNone/>
            </a:pPr>
            <a:r>
              <a:rPr lang="ru-RU" sz="2000" dirty="0" smtClean="0"/>
              <a:t>(секция </a:t>
            </a:r>
            <a:r>
              <a:rPr lang="ru-RU" sz="2000" dirty="0"/>
              <a:t>«Атлет»)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2701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1454</TotalTime>
  <Words>776</Words>
  <Application>Microsoft Office PowerPoint</Application>
  <PresentationFormat>Экран (4:3)</PresentationFormat>
  <Paragraphs>299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   «Итоги реализации программы развития МАУ ДО ДДТ «Каравелла» за 2019-2022 г.г.</vt:lpstr>
      <vt:lpstr>Презентация PowerPoint</vt:lpstr>
      <vt:lpstr>педагогический стаж (в том числе совместителей):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109</cp:revision>
  <cp:lastPrinted>2022-10-27T12:22:28Z</cp:lastPrinted>
  <dcterms:created xsi:type="dcterms:W3CDTF">2015-05-25T08:23:06Z</dcterms:created>
  <dcterms:modified xsi:type="dcterms:W3CDTF">2022-12-14T14:58:23Z</dcterms:modified>
</cp:coreProperties>
</file>