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5" r:id="rId2"/>
    <p:sldId id="268" r:id="rId3"/>
    <p:sldId id="269" r:id="rId4"/>
    <p:sldId id="270" r:id="rId5"/>
    <p:sldId id="259" r:id="rId6"/>
    <p:sldId id="267" r:id="rId7"/>
    <p:sldId id="266" r:id="rId8"/>
    <p:sldId id="275" r:id="rId9"/>
    <p:sldId id="276" r:id="rId10"/>
    <p:sldId id="286" r:id="rId11"/>
    <p:sldId id="262" r:id="rId12"/>
    <p:sldId id="287" r:id="rId13"/>
    <p:sldId id="281" r:id="rId14"/>
    <p:sldId id="257" r:id="rId15"/>
    <p:sldId id="272" r:id="rId16"/>
    <p:sldId id="279" r:id="rId17"/>
    <p:sldId id="285" r:id="rId18"/>
    <p:sldId id="273" r:id="rId19"/>
    <p:sldId id="278" r:id="rId20"/>
    <p:sldId id="284" r:id="rId21"/>
    <p:sldId id="277" r:id="rId22"/>
    <p:sldId id="283" r:id="rId23"/>
    <p:sldId id="282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4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ADCB-9CAD-478C-B091-A0519883DE18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C30E2-3046-4B01-8202-E28C04AC22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EEEF9-B402-4683-8963-24A3E8E382B6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66CA0-942B-46C9-9FFF-F611E67622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66CA0-942B-46C9-9FFF-F611E676221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77500" cy="7820026"/>
          </a:xfrm>
          <a:prstGeom prst="rect">
            <a:avLst/>
          </a:prstGeom>
          <a:noFill/>
        </p:spPr>
      </p:pic>
      <p:pic>
        <p:nvPicPr>
          <p:cNvPr id="2050" name="Picture 2" descr="C:\Users\Сергей\Desktop\НАСТАВНИЧЕСТВО в Каравелле\img1 (1).jpg"/>
          <p:cNvPicPr>
            <a:picLocks noChangeAspect="1" noChangeArrowheads="1"/>
          </p:cNvPicPr>
          <p:nvPr/>
        </p:nvPicPr>
        <p:blipFill>
          <a:blip r:embed="rId3" cstate="print"/>
          <a:srcRect l="49213" t="21650" r="1963" b="11151"/>
          <a:stretch>
            <a:fillRect/>
          </a:stretch>
        </p:blipFill>
        <p:spPr bwMode="auto">
          <a:xfrm>
            <a:off x="755576" y="495745"/>
            <a:ext cx="8388424" cy="6668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77500" cy="7820026"/>
          </a:xfrm>
          <a:prstGeom prst="rect">
            <a:avLst/>
          </a:prstGeom>
          <a:noFill/>
        </p:spPr>
      </p:pic>
      <p:pic>
        <p:nvPicPr>
          <p:cNvPr id="31746" name="Picture 2" descr="G:\НАСТАВНИЧЕСТВО\Наставничество презентация 3\p1ec7c77bcld48fq1n7372lgrq4-2-2048x1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59" y="836712"/>
            <a:ext cx="8369735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0"/>
            <a:ext cx="10477500" cy="78200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404665"/>
            <a:ext cx="83884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НОРМАТИВНЫЕ ОСНОВЫ НАСТАВНИЧЕСТВА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являются: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Федеральный закон от 29.12.2012 № 273-ФЗ «Об образовании в Российской Федерации»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Указ Президента Российской Федерации от 07.05.2018 № 204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 национальных целях и стратегических задачах развития Российской Федерации на период до 2024 года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000372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себя десять федеральных проектов: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Современная школа»,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Успех каждого ребенка»,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Поддержка семей, имеющих детей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«Цифровая образовательная среда»,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будущего»,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Молодые профессионалы»,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Новые возможности для каждого»,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Социальная активность»,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Экспорт образования»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«Социальные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лифты для каждого».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10477500" cy="7820026"/>
          </a:xfrm>
          <a:prstGeom prst="rect">
            <a:avLst/>
          </a:prstGeom>
          <a:noFill/>
        </p:spPr>
      </p:pic>
      <p:pic>
        <p:nvPicPr>
          <p:cNvPr id="6145" name="Picture 1" descr="G:\НАСТАВНИЧЕСТВО\Наставничество презентация 3\p1ec7c77bcld48fq1n7372lgrq4-13-2048x1152.jpg"/>
          <p:cNvPicPr>
            <a:picLocks noChangeAspect="1" noChangeArrowheads="1"/>
          </p:cNvPicPr>
          <p:nvPr/>
        </p:nvPicPr>
        <p:blipFill>
          <a:blip r:embed="rId3" cstate="print"/>
          <a:srcRect l="1747" t="6625" r="3051"/>
          <a:stretch>
            <a:fillRect/>
          </a:stretch>
        </p:blipFill>
        <p:spPr bwMode="auto">
          <a:xfrm>
            <a:off x="785786" y="928670"/>
            <a:ext cx="8358214" cy="5675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77500" cy="7820026"/>
          </a:xfrm>
          <a:prstGeom prst="rect">
            <a:avLst/>
          </a:prstGeom>
          <a:noFill/>
        </p:spPr>
      </p:pic>
      <p:pic>
        <p:nvPicPr>
          <p:cNvPr id="1026" name="Picture 2" descr="C:\Users\Сергей\Desktop\НАСТАВНИЧЕСТВО в Каравелле\sm_full.aspx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83884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77500" cy="782002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8251" t="20990" r="43714" b="15145"/>
          <a:stretch>
            <a:fillRect/>
          </a:stretch>
        </p:blipFill>
        <p:spPr bwMode="auto">
          <a:xfrm>
            <a:off x="683568" y="404664"/>
            <a:ext cx="8640960" cy="711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477500" cy="7820026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15616" y="620688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EE7D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F4E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ОДЕЛИ ОРГАНИЗАЦИИ НАСТАВНИЧЕСТВА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27584" y="1268760"/>
            <a:ext cx="57967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1F4E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Традиционная модель наставничества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1F4E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1F4E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наставничество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1F4E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1F4E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на один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1F4E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11560" y="2246094"/>
            <a:ext cx="8784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1F4E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КРАТКОСРОЧНОЕ ИЛИ ЦЕЛЕПОЛАГАЮЩЕЕ  НАСТАВНИЧЕСТВО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067944" y="2852936"/>
            <a:ext cx="46556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F4E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СКОРОСТНОЕ НАСТАВНИЧЕСТВО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83568" y="3429000"/>
            <a:ext cx="4680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F4E7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ФЛЭШ-НАСТАВНИЧЕСТВО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275856" y="4365104"/>
            <a:ext cx="5544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F549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ВИРТУАЛЬНОЕ НАСТАВНИЧЕСТВО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83568" y="5013176"/>
            <a:ext cx="5184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РЕВЕРСИВНОЕ НАСТАВНИЧЕСТВО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167336" y="5661248"/>
            <a:ext cx="5976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F549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САМОРЕГУЛИРУЕМОЕ НАСТАВНИЧЕСТВО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187624" y="6457890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F549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КОМАНДНОЕ НАСТАВНИЧЕСТВО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77500" cy="7820026"/>
          </a:xfrm>
          <a:prstGeom prst="rect">
            <a:avLst/>
          </a:prstGeom>
          <a:noFill/>
        </p:spPr>
      </p:pic>
      <p:pic>
        <p:nvPicPr>
          <p:cNvPr id="33794" name="Picture 2" descr="G:\НАСТАВНИЧЕСТВО\наставничество разное\img2 (1).jpg"/>
          <p:cNvPicPr>
            <a:picLocks noChangeAspect="1" noChangeArrowheads="1"/>
          </p:cNvPicPr>
          <p:nvPr/>
        </p:nvPicPr>
        <p:blipFill>
          <a:blip r:embed="rId3" cstate="print"/>
          <a:srcRect l="17713" t="16800" r="9051" b="16001"/>
          <a:stretch>
            <a:fillRect/>
          </a:stretch>
        </p:blipFill>
        <p:spPr bwMode="auto">
          <a:xfrm>
            <a:off x="1007096" y="881336"/>
            <a:ext cx="813690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77500" cy="7820026"/>
          </a:xfrm>
          <a:prstGeom prst="rect">
            <a:avLst/>
          </a:prstGeom>
          <a:noFill/>
        </p:spPr>
      </p:pic>
      <p:pic>
        <p:nvPicPr>
          <p:cNvPr id="2050" name="Picture 2" descr="G:\НАСТАВНИЧЕСТВО\Наставничество презентация 2\img11.jpg"/>
          <p:cNvPicPr>
            <a:picLocks noChangeAspect="1" noChangeArrowheads="1"/>
          </p:cNvPicPr>
          <p:nvPr/>
        </p:nvPicPr>
        <p:blipFill>
          <a:blip r:embed="rId3" cstate="print"/>
          <a:srcRect l="7476" t="5901" r="7476" b="10101"/>
          <a:stretch>
            <a:fillRect/>
          </a:stretch>
        </p:blipFill>
        <p:spPr bwMode="auto">
          <a:xfrm>
            <a:off x="755576" y="764704"/>
            <a:ext cx="8225950" cy="6093296"/>
          </a:xfrm>
          <a:prstGeom prst="rect">
            <a:avLst/>
          </a:prstGeom>
          <a:noFill/>
        </p:spPr>
      </p:pic>
      <p:pic>
        <p:nvPicPr>
          <p:cNvPr id="3074" name="Picture 2" descr="G:\НАСТАВНИЧЕСТВО\наставничество разное\img5 (1).jpg"/>
          <p:cNvPicPr>
            <a:picLocks noChangeAspect="1" noChangeArrowheads="1"/>
          </p:cNvPicPr>
          <p:nvPr/>
        </p:nvPicPr>
        <p:blipFill>
          <a:blip r:embed="rId4" cstate="print"/>
          <a:srcRect l="7476"/>
          <a:stretch>
            <a:fillRect/>
          </a:stretch>
        </p:blipFill>
        <p:spPr bwMode="auto">
          <a:xfrm>
            <a:off x="683568" y="332656"/>
            <a:ext cx="84604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77500" cy="7820026"/>
          </a:xfrm>
          <a:prstGeom prst="rect">
            <a:avLst/>
          </a:prstGeom>
          <a:noFill/>
        </p:spPr>
      </p:pic>
      <p:pic>
        <p:nvPicPr>
          <p:cNvPr id="4098" name="Picture 2" descr="G:\НАСТАВНИЧЕСТВО\наставничество разное\p1ec7c77bcld48fq1n7372lgrq4-26-2048x1152.jpg"/>
          <p:cNvPicPr>
            <a:picLocks noChangeAspect="1" noChangeArrowheads="1"/>
          </p:cNvPicPr>
          <p:nvPr/>
        </p:nvPicPr>
        <p:blipFill>
          <a:blip r:embed="rId3" cstate="print"/>
          <a:srcRect l="2704" t="4883" r="5012" b="6934"/>
          <a:stretch>
            <a:fillRect/>
          </a:stretch>
        </p:blipFill>
        <p:spPr bwMode="auto">
          <a:xfrm>
            <a:off x="703993" y="764704"/>
            <a:ext cx="8440007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477500" cy="7820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«Наставничество»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МАУ ДО ДДТ «Каравелла»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060848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2021-2022 учебный год – Совершенствование методической грамотности по организации учебных занятий.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Совершенствование цифровой и технологической грамотности  педагогов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5" y="4725144"/>
            <a:ext cx="65162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0477500" cy="782002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548680"/>
            <a:ext cx="59046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2021 подано –  706 заявок,  595 детей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Фактически занимаются от 50 до 80 %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916832"/>
            <a:ext cx="70836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 в МАУ ДО ДДТ «Каравелла»: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Отток обучающихся  из объединений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50100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Каковы, на ваш взгляд, причины ухода обучающихся из объединений нашего учреждения?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6021288"/>
            <a:ext cx="6492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причины можно устранить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силами педагогов?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747464"/>
            <a:ext cx="10477500" cy="78200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Прогнозируемые результаты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692696"/>
            <a:ext cx="8532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Овладение методикой проектирования  и проведения учебных занятий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Овладение системой оценивания результатов обучения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-Педагогически грамотное  применение   форм и методов, технических средств обучения в образовательном процессе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-Умение проектировать и планировать  свою образовательную деятельность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-Сформированы  интеллектуальная и этическая культуры педагога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Умение организовать воспитательную деятельность и досуг в объединении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Развита  коммуникативная культура педагога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-Устойчивая потребность в самообразовании и самовоспитании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77500" cy="78200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Документы регламентирующие  наставничество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учреждении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Положение о наставничестве в МАУ ДО ДДТ «Каравелла»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2996952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Приказ по учреждению об организации наставничества и закреплении наставников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4437112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Индивидуальные планы работы  с молодыми специалистами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805264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Корректировка плана УДО с учетом внесенных изменений по наставничеству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477500" cy="78200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НАСТАВНИЧЕСТВА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221088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КОЛЛЕКТИВНЫЕ </a:t>
            </a:r>
            <a:r>
              <a:rPr lang="ru-RU" sz="2400" b="1" spc="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27576" y="335699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ГРУППОВЫЕ</a:t>
            </a:r>
            <a:r>
              <a:rPr lang="ru-RU" sz="2400" b="1" spc="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340768"/>
            <a:ext cx="464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  <a:r>
              <a:rPr lang="ru-RU" sz="2400" b="1" spc="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4725144"/>
            <a:ext cx="33661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Методическая занятия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Психологические тренинги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Диспуты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Деловые игры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Творческие лаборатории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1844824"/>
            <a:ext cx="34833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Взаимопосещаемые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занятия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 мастер-классов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«Мозговой  штурм»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3789040"/>
            <a:ext cx="3483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Взаимопосещаемые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занятия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Творческие лаборатории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Разработка и презентация моделей занятий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Деловые игры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77500" cy="78200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Индивидуальные планы работы  с молодыми специалистами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(примерная схема)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9" y="4941168"/>
          <a:ext cx="8100391" cy="1512168"/>
        </p:xfrm>
        <a:graphic>
          <a:graphicData uri="http://schemas.openxmlformats.org/drawingml/2006/table">
            <a:tbl>
              <a:tblPr/>
              <a:tblGrid>
                <a:gridCol w="669045"/>
                <a:gridCol w="2358540"/>
                <a:gridCol w="1825380"/>
                <a:gridCol w="1814127"/>
                <a:gridCol w="1433299"/>
              </a:tblGrid>
              <a:tr h="1512168">
                <a:tc>
                  <a:txBody>
                    <a:bodyPr/>
                    <a:lstStyle/>
                    <a:p>
                      <a:pPr marL="2794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 marL="3302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Планируемые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  <a:p>
                      <a:pPr marL="2730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мероприятия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Срок</a:t>
                      </a:r>
                      <a:r>
                        <a:rPr lang="en-US" sz="1800" b="1" spc="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Форма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 marL="2730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отчетности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2794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Отметка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 marL="2794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наставника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 marL="2794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выполнении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27584" y="1938407"/>
            <a:ext cx="78488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9175" algn="l"/>
                <a:tab pos="5287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форма плана работы с молодым специалистом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9175" algn="l"/>
                <a:tab pos="5287963" algn="l"/>
              </a:tabLst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9175" algn="l"/>
                <a:tab pos="52879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Л А Н  Р А Б О Т Ы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9175" algn="l"/>
                <a:tab pos="5287963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9175" algn="l"/>
                <a:tab pos="5287963" algn="l"/>
              </a:tabLst>
            </a:pP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Наставника</a:t>
            </a:r>
            <a:r>
              <a:rPr kumimoji="0" lang="ru-RU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(ФИО)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9175" algn="l"/>
                <a:tab pos="5287963" algn="l"/>
              </a:tabLst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9175" algn="l"/>
                <a:tab pos="5287963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молодым  специалистом 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(ФИО)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9175" algn="l"/>
                <a:tab pos="5287963" algn="l"/>
              </a:tabLst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9175" algn="l"/>
                <a:tab pos="5287963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учебный год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9175" algn="l"/>
                <a:tab pos="52879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77500" cy="7820026"/>
          </a:xfrm>
          <a:prstGeom prst="rect">
            <a:avLst/>
          </a:prstGeom>
          <a:noFill/>
        </p:spPr>
      </p:pic>
      <p:pic>
        <p:nvPicPr>
          <p:cNvPr id="5122" name="Picture 2" descr="G:\НАСТАВНИЧЕСТВО\наставничество разное\slide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623" y="1268760"/>
            <a:ext cx="8478377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0"/>
            <a:ext cx="10477500" cy="7820026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692696"/>
            <a:ext cx="83841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 ГРАМОТНАЯ ОРГАНИЗАЦИЯ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ОБРАЗОВАТЕЛЬНО-ВОСПИТАТЕЛЬНОГО ПРОЦЕССА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3528" y="2204864"/>
            <a:ext cx="813690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 грамотно построенные учебные занятия (структура, целеполагание, мотивация, результат)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Широкое  грамотное использование дидактического материала и технических средств обучения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электронного обучения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Правильная организация проверки знаний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Коммуникативные качества педагога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0"/>
            <a:ext cx="10477500" cy="7820026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1052736"/>
            <a:ext cx="775430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из этих вопросов вызывают у вас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наибольшие затруднения?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Какой выход из сложившейся ситуации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видите вы?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477500" cy="782002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85959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99592" y="577806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САМООБРАЗОВАНИЯ и ВЗАИМООБРАЗОВАНИЯ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5576" y="5844262"/>
            <a:ext cx="8064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Формы: самообучение, курсы, наставничество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477500" cy="7820026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645957"/>
            <a:ext cx="82444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Главные элементы, составляющие личность педагога, это профессионализм, компетентность продуктивность, творчество.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 направленные  личностные качества - залог успешной педагогической деятельности.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43608" y="3212976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 ПРОБЛЕМЫ возникают в коллективе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молодых специалистов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71600" y="4365104"/>
            <a:ext cx="81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имеют специального образования по методике организации обучения и воспитания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имеют опыта работы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трудности адаптации в коллективе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отсутствие адекватной оценки своей деятельности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77500" cy="7820026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834479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педагогов,  имеющих стаж работы: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99592" y="1484784"/>
            <a:ext cx="82444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цифровая некомпетентность, не успевают за развитием технического прогресса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нежелание обновлять знания, изучать новые подходы к образовательному процессу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инертность педагогической деятельности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27584" y="3952891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Сильные стороны педагогов с большим стажем заключены в одном всеобъемлющем слове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477500" cy="7820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692696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Пути решения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924944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Наставничество в образовании — важнейшее условие в профессиональном становлении молодого учителя, в повышении педагогического мастерства. 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Наставничество сегодня — и популярный тренд, и осознанная необходимость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72000" y="1340768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47664" y="1916832"/>
            <a:ext cx="7283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наставничества в коллективе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esktop\5ae8a884bbd581631cd24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477500" cy="7820026"/>
          </a:xfrm>
          <a:prstGeom prst="rect">
            <a:avLst/>
          </a:prstGeom>
          <a:noFill/>
        </p:spPr>
      </p:pic>
      <p:pic>
        <p:nvPicPr>
          <p:cNvPr id="30722" name="Picture 2" descr="G:\НАСТАВНИЧЕСТВО в Каравелле\nastav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8388424" cy="645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632</Words>
  <Application>Microsoft Office PowerPoint</Application>
  <PresentationFormat>Экран (4:3)</PresentationFormat>
  <Paragraphs>151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Admin</cp:lastModifiedBy>
  <cp:revision>54</cp:revision>
  <dcterms:created xsi:type="dcterms:W3CDTF">2021-11-22T15:25:35Z</dcterms:created>
  <dcterms:modified xsi:type="dcterms:W3CDTF">2021-11-24T07:51:37Z</dcterms:modified>
</cp:coreProperties>
</file>