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6" r:id="rId1"/>
  </p:sldMasterIdLst>
  <p:sldIdLst>
    <p:sldId id="280" r:id="rId2"/>
    <p:sldId id="256" r:id="rId3"/>
    <p:sldId id="257" r:id="rId4"/>
    <p:sldId id="260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2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7" autoAdjust="0"/>
    <p:restoredTop sz="92817" autoAdjust="0"/>
  </p:normalViewPr>
  <p:slideViewPr>
    <p:cSldViewPr snapToGrid="0">
      <p:cViewPr varScale="1">
        <p:scale>
          <a:sx n="81" d="100"/>
          <a:sy n="81" d="100"/>
        </p:scale>
        <p:origin x="67" y="6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1/16/2024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65702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smtClean="0"/>
              <a:t>1/16/2024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166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smtClean="0"/>
              <a:t>1/16/2024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045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smtClean="0"/>
              <a:t>1/16/2024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808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1/16/2024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1023216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smtClean="0"/>
              <a:t>1/16/2024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09799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smtClean="0"/>
              <a:t>1/16/2024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63199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1/16/2024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491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1/16/2024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589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D1BE4249-C0D0-4B06-8692-E8BB871AF643}" type="datetimeFigureOut">
              <a:rPr lang="en-US" smtClean="0"/>
              <a:t>1/16/2024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0586194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042B0DB6-F5C7-45FB-8CF3-31B45F9C2DAC}" type="datetimeFigureOut">
              <a:rPr lang="en-US" smtClean="0"/>
              <a:t>1/16/2024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94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1/16/2024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70986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yandex.ru/search/?text=&#1092;&#1091;&#1090;&#1091;&#1088;&#1080;&#1079;&#1084;+&#1101;&#1090;&#1086;+&#1087;&#1088;&#1086;&#1089;&#1090;&#1099;&#1084;&#1080;+&#1089;&#1083;&#1086;&#1074;&#1072;&#1084;&#1080;&amp;lr=20037&amp;clid=2270455&amp;win=572&amp;suggest_reqid=133933605169382410274977389707978&amp;src=suggest_B" TargetMode="External"/><Relationship Id="rId13" Type="http://schemas.openxmlformats.org/officeDocument/2006/relationships/hyperlink" Target="https://yandex.ru/search/?text=&#1088;&#1077;&#1075;&#1080;&#1089;&#1090;&#1088;++&#1074;+&#1084;&#1091;&#1079;&#1099;&#1082;&#1077;+&#1101;&#1090;&#1086;&amp;lr=20037&amp;clid=2270455&amp;win=572&amp;suggest_reqid=133933605169382410208869379065983" TargetMode="External"/><Relationship Id="rId18" Type="http://schemas.openxmlformats.org/officeDocument/2006/relationships/hyperlink" Target="https://yandex.ru/search/?text=&#1090;&#1077;&#1084;&#1087;+&#1074;+&#1084;&#1091;&#1079;&#1099;&#1082;&#1077;+&#1074;&#1080;&#1076;&#1099;&amp;lr=20037&amp;clid=2270455&amp;win=572&amp;suggest_reqid=133933605169382410249588641621477&amp;src=suggest_Dssm" TargetMode="External"/><Relationship Id="rId3" Type="http://schemas.openxmlformats.org/officeDocument/2006/relationships/hyperlink" Target="https://yandex.ru/search/?text=&#1080;&#1089;&#1087;&#1086;&#1083;&#1085;&#1080;&#1090;&#1077;&#1083;&#1080;+&#1084;&#1091;&#1079;&#1099;&#1082;&#1072;&#1083;&#1100;&#1085;&#1099;&#1077;+&#1101;&#1090;&#1086;&amp;clid=2270455&amp;suggest_reqid=43146912416683318151203482663056&amp;banerid=0758004987:63977cb8b9cd605a91609e7a&amp;win=572&amp;" TargetMode="External"/><Relationship Id="rId7" Type="http://schemas.openxmlformats.org/officeDocument/2006/relationships/hyperlink" Target="https://yandex.ru/search/?text=&#1075;&#1072;&#1088;&#1084;&#1086;&#1085;&#1080;&#1103;+&#1101;&#1090;&#1086;+&#1087;&#1088;&#1086;&#1089;&#1090;&#1099;&#1084;&#1080;+&#1089;&#1083;&#1086;&#1074;&#1072;&#1084;&#1080;&amp;lr=20037&amp;clid=2270455&amp;win=572&amp;src=suggest_B" TargetMode="External"/><Relationship Id="rId12" Type="http://schemas.openxmlformats.org/officeDocument/2006/relationships/hyperlink" Target="https://yandex.ru/search/?text=&#1084;&#1077;&#1090;&#1088;+&#1074;+&#1084;&#1091;&#1079;&#1099;&#1082;&#1077;+&#1101;&#1090;&#1086;&amp;lr=20037&amp;clid=2270455&amp;win=572&amp;src=suggest_B" TargetMode="External"/><Relationship Id="rId17" Type="http://schemas.openxmlformats.org/officeDocument/2006/relationships/hyperlink" Target="https://yandex.ru/search/?text=&#1092;&#1072;&#1082;&#1090;&#1091;&#1088;&#1072;+&#1084;&#1091;&#1079;&#1099;&#1082;&#1077;+&#1074;&#1080;&#1076;&#1099;&amp;lr=20037&amp;clid=2270455&amp;win=572&amp;suggest_reqid=133933605169382410250162728811433" TargetMode="External"/><Relationship Id="rId2" Type="http://schemas.openxmlformats.org/officeDocument/2006/relationships/hyperlink" Target="https://yandex.ru/search/?text=&#1087;&#1088;&#1077;&#1087;&#1087;&#1080;+&#1101;&#1090;&#1086;&amp;clid=2270455&amp;banerid=0758004987%3A63977cb8b9cd605a91609e7a&amp;win=572&amp;lr=20037" TargetMode="External"/><Relationship Id="rId16" Type="http://schemas.openxmlformats.org/officeDocument/2006/relationships/hyperlink" Target="https://yandex.ru/search?text=&#1082;&#1086;&#1084;&#1087;&#1086;&#1079;&#1080;&#1090;&#1086;&#1088;&#1099;&amp;source=tabbar&amp;lr=20037" TargetMode="External"/><Relationship Id="rId20" Type="http://schemas.openxmlformats.org/officeDocument/2006/relationships/hyperlink" Target="https://yandex.ru/search/?text=&#1087;&#1091;&#1072;&#1085;&#1090;&#1080;&#1083;&#1080;&#1079;&#1084;+&#1074;+&#1084;&#1091;&#1079;&#1099;&#1082;&#1077;&amp;clid=2270455&amp;banerid=0758004987%3A63977cb8b9cd605a91609e7a&amp;win=572&amp;lr=2003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andex.ru/search/?text=&#1084;&#1091;&#1079;&#1099;&#1082;&#1072;&#1083;&#1100;&#1085;&#1099;&#1077;+&#1085;&#1072;&#1087;&#1088;&#1072;&#1074;&#1083;&#1077;&#1085;&#1080;&#1103;+&#1101;&#1090;&#1086;&amp;lr=20037&amp;clid=2270455&amp;win=572&amp;suggest_reqid=133933605169382410266816408347538&amp;src=suggest_Dssm" TargetMode="External"/><Relationship Id="rId11" Type="http://schemas.openxmlformats.org/officeDocument/2006/relationships/hyperlink" Target="https://yandex.ru/search/?text=&#1084;&#1091;&#1079;&#1099;&#1082;&#1072;&#1083;&#1100;&#1085;&#1099;&#1077;+&#1101;&#1087;&#1086;&#1093;&#1080;+&#1074;+&#1084;&#1091;&#1079;&#1099;&#1082;&#1077;&amp;lr=20037&amp;clid=2270455&amp;win=572&amp;src=suggest_B" TargetMode="External"/><Relationship Id="rId5" Type="http://schemas.openxmlformats.org/officeDocument/2006/relationships/hyperlink" Target="https://yandex.ru/search/?text=&#1080;&#1089;&#1087;&#1086;&#1083;&#1085;&#1080;&#1090;&#1077;&#1083;&#1100;&#1089;&#1082;&#1080;&#1077;+&#1096;&#1090;&#1088;&#1080;&#1093;&#1080;+&#1074;+&#1084;&#1091;&#1079;&#1099;&#1082;&#1077;+&#1101;&#1090;&#1086;&amp;lr=20037&amp;clid=2270455&amp;win=572&amp;src=suggest_T" TargetMode="External"/><Relationship Id="rId15" Type="http://schemas.openxmlformats.org/officeDocument/2006/relationships/hyperlink" Target="https://yandex.ru/search/?text=&#1083;&#1072;&#1076;+&#1074;+&#1084;&#1091;&#1079;&#1099;&#1082;&#1077;+&#1101;&#1090;&#1086;&amp;lr=20037&amp;clid=2270455&amp;win=572&amp;suggest_reqid=133933605169382410227491356997466&amp;src=suggest_Dssm" TargetMode="External"/><Relationship Id="rId10" Type="http://schemas.openxmlformats.org/officeDocument/2006/relationships/hyperlink" Target="https://yandex.ru/search/?text=&#1090;&#1077;&#1084;&#1073;&#1088;+&#1074;+&#1084;&#1091;&#1079;&#1099;&#1082;&#1077;+&#1090;&#1072;&#1073;&#1083;&#1080;&#1094;&#1072;&amp;lr=20037&amp;clid=2270455&amp;win=572" TargetMode="External"/><Relationship Id="rId19" Type="http://schemas.openxmlformats.org/officeDocument/2006/relationships/hyperlink" Target="https://ru.wikipedia.org/wiki/&#1043;&#1077;&#1090;&#1077;&#1088;&#1086;&#1092;&#1086;&#1085;&#1080;&#1103;" TargetMode="External"/><Relationship Id="rId4" Type="http://schemas.openxmlformats.org/officeDocument/2006/relationships/hyperlink" Target="https://yandex.ru/search/?text=&#1084;&#1091;&#1079;&#1099;&#1082;&#1072;&#1083;&#1100;&#1085;&#1099;&#1077;+&#1088;&#1080;&#1090;&#1084;&#1099;+&#1085;&#1072;&#1079;&#1074;&#1072;&#1085;&#1080;&#1103;+&#1089;+&#1087;&#1088;&#1080;&#1084;&#1077;&#1088;&#1072;&#1084;&#1080;&amp;lr=20037&amp;clid=2270455&amp;win=572&amp;suggest_reqid=133933605169382410239758619628156&amp;src=suggest_T" TargetMode="External"/><Relationship Id="rId9" Type="http://schemas.openxmlformats.org/officeDocument/2006/relationships/hyperlink" Target="https://yandex.ru/search/?text=&#1088;&#1072;&#1079;&#1085;&#1086;&#1074;&#1080;&#1076;&#1085;&#1086;&#1089;&#1090;&#1100;+&#1076;&#1080;&#1085;&#1072;&#1084;&#1080;&#1082;&#1080;+&#1074;+&#1084;&#1091;&#1079;&#1099;&#1082;&#1077;+&#1090;&#1072;&#1073;&#1083;&#1080;&#1094;&#1072;&amp;lr=20037&amp;clid=2270455&amp;win=572" TargetMode="External"/><Relationship Id="rId14" Type="http://schemas.openxmlformats.org/officeDocument/2006/relationships/hyperlink" Target="https://yandex.ru/search/?text=&#1084;&#1077;&#1083;&#1086;&#1076;&#1080;&#1103;+&#1074;+&#1084;&#1091;&#1079;&#1099;&#1082;&#1077;+&#1101;&#1090;&#1086;&amp;lr=20037&amp;clid=2270455&amp;win=572&amp;suggest_reqid=133933605169382410215968379875988&amp;src=suggest_Reformulation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13" Type="http://schemas.openxmlformats.org/officeDocument/2006/relationships/slide" Target="slide5.xml"/><Relationship Id="rId18" Type="http://schemas.openxmlformats.org/officeDocument/2006/relationships/slide" Target="slide19.xml"/><Relationship Id="rId3" Type="http://schemas.openxmlformats.org/officeDocument/2006/relationships/slide" Target="slide8.xml"/><Relationship Id="rId21" Type="http://schemas.openxmlformats.org/officeDocument/2006/relationships/image" Target="../media/image3.png"/><Relationship Id="rId7" Type="http://schemas.openxmlformats.org/officeDocument/2006/relationships/slide" Target="slide21.xml"/><Relationship Id="rId12" Type="http://schemas.openxmlformats.org/officeDocument/2006/relationships/slide" Target="slide9.xml"/><Relationship Id="rId17" Type="http://schemas.openxmlformats.org/officeDocument/2006/relationships/slide" Target="slide14.xml"/><Relationship Id="rId2" Type="http://schemas.openxmlformats.org/officeDocument/2006/relationships/slide" Target="slide13.xml"/><Relationship Id="rId16" Type="http://schemas.openxmlformats.org/officeDocument/2006/relationships/slide" Target="slide10.xml"/><Relationship Id="rId20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11" Type="http://schemas.openxmlformats.org/officeDocument/2006/relationships/slide" Target="slide16.xml"/><Relationship Id="rId5" Type="http://schemas.openxmlformats.org/officeDocument/2006/relationships/slide" Target="slide12.xml"/><Relationship Id="rId15" Type="http://schemas.openxmlformats.org/officeDocument/2006/relationships/slide" Target="slide7.xml"/><Relationship Id="rId10" Type="http://schemas.openxmlformats.org/officeDocument/2006/relationships/slide" Target="slide18.xml"/><Relationship Id="rId19" Type="http://schemas.openxmlformats.org/officeDocument/2006/relationships/slide" Target="slide4.xml"/><Relationship Id="rId4" Type="http://schemas.openxmlformats.org/officeDocument/2006/relationships/slide" Target="slide11.xml"/><Relationship Id="rId9" Type="http://schemas.openxmlformats.org/officeDocument/2006/relationships/slide" Target="slide15.xml"/><Relationship Id="rId14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Цель: </a:t>
            </a:r>
            <a:br>
              <a:rPr lang="ru-RU" sz="3600" dirty="0" smtClean="0"/>
            </a:br>
            <a:r>
              <a:rPr lang="ru-RU" sz="3600" dirty="0" smtClean="0"/>
              <a:t>расширить знания обучающихся в области музыкального искусства .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600" b="1" dirty="0" smtClean="0"/>
              <a:t>Задачи:</a:t>
            </a:r>
          </a:p>
          <a:p>
            <a:r>
              <a:rPr lang="ru-RU" dirty="0" smtClean="0"/>
              <a:t> Повысить познавательный интерес к музыкальному искусству </a:t>
            </a:r>
            <a:endParaRPr lang="ru-RU" dirty="0"/>
          </a:p>
          <a:p>
            <a:r>
              <a:rPr lang="ru-RU" dirty="0" smtClean="0"/>
              <a:t>Создать игровую ситуацию в процессе обучения</a:t>
            </a:r>
          </a:p>
          <a:p>
            <a:r>
              <a:rPr lang="ru-RU" dirty="0" smtClean="0"/>
              <a:t> Применить современные КТ </a:t>
            </a:r>
            <a:endParaRPr lang="ru-RU" dirty="0"/>
          </a:p>
          <a:p>
            <a:r>
              <a:rPr lang="ru-RU" dirty="0" smtClean="0"/>
              <a:t> Создать доброжелательную атмосферу на занятиях</a:t>
            </a:r>
          </a:p>
          <a:p>
            <a:r>
              <a:rPr lang="ru-RU" dirty="0"/>
              <a:t> </a:t>
            </a:r>
            <a:r>
              <a:rPr lang="ru-RU" dirty="0" smtClean="0"/>
              <a:t>Способствовать формированию осознанности в процессе игры</a:t>
            </a:r>
          </a:p>
          <a:p>
            <a:r>
              <a:rPr lang="ru-RU" dirty="0"/>
              <a:t> </a:t>
            </a:r>
            <a:r>
              <a:rPr lang="ru-RU" dirty="0" smtClean="0"/>
              <a:t>Развивать память, внимание, речь, логическое мышление, умение работать в коллективе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270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8462149" y="1352792"/>
            <a:ext cx="2175162" cy="9642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Духовная музыка  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5138597" y="1377700"/>
            <a:ext cx="1965233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Популярная музыка </a:t>
            </a:r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2675166" y="2700034"/>
            <a:ext cx="1889576" cy="9423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Академическкая</a:t>
            </a:r>
            <a:r>
              <a:rPr lang="ru-RU" dirty="0" smtClean="0"/>
              <a:t> музыка </a:t>
            </a:r>
            <a:endParaRPr lang="ru-RU" dirty="0"/>
          </a:p>
        </p:txBody>
      </p:sp>
      <p:pic>
        <p:nvPicPr>
          <p:cNvPr id="29" name="Рисунок 28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133" y="4759807"/>
            <a:ext cx="1685295" cy="1778598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413429" y="313628"/>
            <a:ext cx="9889484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ru-RU" sz="4800" dirty="0" smtClean="0">
                <a:solidFill>
                  <a:prstClr val="white"/>
                </a:solidFill>
              </a:rPr>
              <a:t>Музыкальные направления </a:t>
            </a:r>
            <a:endParaRPr lang="ru-RU" sz="4800" dirty="0">
              <a:solidFill>
                <a:prstClr val="white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7504362" y="2714025"/>
            <a:ext cx="2045368" cy="914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Душевная музыка </a:t>
            </a:r>
            <a:endParaRPr lang="ru-RU" dirty="0"/>
          </a:p>
        </p:txBody>
      </p:sp>
      <p:sp>
        <p:nvSpPr>
          <p:cNvPr id="16" name="Заголовок 3"/>
          <p:cNvSpPr txBox="1">
            <a:spLocks/>
          </p:cNvSpPr>
          <p:nvPr/>
        </p:nvSpPr>
        <p:spPr>
          <a:xfrm>
            <a:off x="2959769" y="4860758"/>
            <a:ext cx="8845119" cy="15616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>
                <a:solidFill>
                  <a:srgbClr val="333333"/>
                </a:solidFill>
                <a:latin typeface="YS Text"/>
              </a:rPr>
              <a:t>К каждому </a:t>
            </a:r>
            <a:r>
              <a:rPr lang="ru-RU" sz="1800" b="1" u="sng" dirty="0">
                <a:solidFill>
                  <a:srgbClr val="333333"/>
                </a:solidFill>
                <a:latin typeface="YS Text"/>
              </a:rPr>
              <a:t>направлению</a:t>
            </a:r>
            <a:r>
              <a:rPr lang="ru-RU" sz="1800" dirty="0">
                <a:solidFill>
                  <a:srgbClr val="333333"/>
                </a:solidFill>
                <a:latin typeface="YS Text"/>
              </a:rPr>
              <a:t> принадлежит некоторое количество музыкальных жанров и у каждого жанра есть множество </a:t>
            </a:r>
            <a:r>
              <a:rPr lang="ru-RU" sz="1800" dirty="0" err="1">
                <a:solidFill>
                  <a:srgbClr val="333333"/>
                </a:solidFill>
                <a:latin typeface="YS Text"/>
              </a:rPr>
              <a:t>поджанров</a:t>
            </a:r>
            <a:r>
              <a:rPr lang="ru-RU" sz="1800" dirty="0">
                <a:solidFill>
                  <a:srgbClr val="333333"/>
                </a:solidFill>
                <a:latin typeface="YS Text"/>
              </a:rPr>
              <a:t>.</a:t>
            </a:r>
            <a:endParaRPr lang="ru-RU" sz="1800" b="0" i="0" dirty="0">
              <a:solidFill>
                <a:srgbClr val="333333"/>
              </a:solidFill>
              <a:effectLst/>
              <a:latin typeface="YS Text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606172" y="1343889"/>
            <a:ext cx="1950719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Народная музыка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6946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25E-6 4.81481E-6 L 1.25E-6 -0.07223 " pathEditMode="relative" rAng="0" ptsTypes="AA">
                                      <p:cBhvr>
                                        <p:cTn id="2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04167E-6 0 L 1.04167E-6 -0.07222 " pathEditMode="relative" rAng="0" ptsTypes="AA">
                                      <p:cBhvr>
                                        <p:cTn id="3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9" grpId="0" animBg="1"/>
      <p:bldP spid="21" grpId="0" animBg="1"/>
      <p:bldP spid="28" grpId="0" animBg="1"/>
      <p:bldP spid="33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8462149" y="1352792"/>
            <a:ext cx="2175162" cy="9642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Джазовая 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7786174" y="2700034"/>
            <a:ext cx="1899248" cy="9423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Классическая </a:t>
            </a:r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2675166" y="2700034"/>
            <a:ext cx="1889576" cy="9423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Романтическая</a:t>
            </a:r>
            <a:endParaRPr lang="ru-RU" dirty="0"/>
          </a:p>
        </p:txBody>
      </p:sp>
      <p:pic>
        <p:nvPicPr>
          <p:cNvPr id="29" name="Рисунок 28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133" y="4759807"/>
            <a:ext cx="1685295" cy="1778598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413429" y="313628"/>
            <a:ext cx="9889484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ru-RU" sz="4800" dirty="0" smtClean="0">
                <a:solidFill>
                  <a:prstClr val="white"/>
                </a:solidFill>
              </a:rPr>
              <a:t>Гармония </a:t>
            </a:r>
            <a:endParaRPr lang="ru-RU" sz="4800" dirty="0">
              <a:solidFill>
                <a:prstClr val="white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146171" y="1352792"/>
            <a:ext cx="2096839" cy="9642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Футуристическая  </a:t>
            </a:r>
            <a:endParaRPr lang="ru-RU" dirty="0"/>
          </a:p>
        </p:txBody>
      </p:sp>
      <p:sp>
        <p:nvSpPr>
          <p:cNvPr id="16" name="Заголовок 3"/>
          <p:cNvSpPr txBox="1">
            <a:spLocks/>
          </p:cNvSpPr>
          <p:nvPr/>
        </p:nvSpPr>
        <p:spPr>
          <a:xfrm>
            <a:off x="2959769" y="4860758"/>
            <a:ext cx="8845119" cy="15616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>
                <a:solidFill>
                  <a:srgbClr val="333333"/>
                </a:solidFill>
                <a:latin typeface="YS Text"/>
              </a:rPr>
              <a:t> </a:t>
            </a:r>
            <a:r>
              <a:rPr lang="ru-RU" sz="1800" b="1" dirty="0" smtClean="0">
                <a:solidFill>
                  <a:srgbClr val="333333"/>
                </a:solidFill>
                <a:latin typeface="YS Text"/>
              </a:rPr>
              <a:t>Гармония </a:t>
            </a:r>
            <a:r>
              <a:rPr lang="ru-RU" sz="1800" dirty="0" smtClean="0">
                <a:solidFill>
                  <a:srgbClr val="333333"/>
                </a:solidFill>
                <a:latin typeface="YS Text"/>
              </a:rPr>
              <a:t>в музыке- это музыкальное созвучие.</a:t>
            </a:r>
            <a:endParaRPr lang="ru-RU" sz="1800" b="0" i="0" dirty="0">
              <a:solidFill>
                <a:srgbClr val="333333"/>
              </a:solidFill>
              <a:effectLst/>
              <a:latin typeface="YS Tex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51870" y="1352792"/>
            <a:ext cx="2175162" cy="9642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Современная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6922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25E-6 4.81481E-6 L 1.25E-6 -0.07223 " pathEditMode="relative" rAng="0" ptsTypes="AA">
                                      <p:cBhvr>
                                        <p:cTn id="2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91667E-6 -2.59259E-6 L -2.91667E-6 -0.07222 " pathEditMode="relative" rAng="0" ptsTypes="AA">
                                      <p:cBhvr>
                                        <p:cTn id="3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animBg="1"/>
      <p:bldP spid="21" grpId="0" animBg="1"/>
      <p:bldP spid="28" grpId="0" animBg="1"/>
      <p:bldP spid="33" grpId="0" animBg="1"/>
      <p:bldP spid="16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6698593" y="1346015"/>
            <a:ext cx="2175162" cy="9642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Сфорцандо</a:t>
            </a:r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2675166" y="2700034"/>
            <a:ext cx="1889576" cy="9423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Пианиссимо</a:t>
            </a:r>
            <a:endParaRPr lang="ru-RU" dirty="0"/>
          </a:p>
        </p:txBody>
      </p:sp>
      <p:pic>
        <p:nvPicPr>
          <p:cNvPr id="29" name="Рисунок 28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132" y="4989660"/>
            <a:ext cx="1685295" cy="1778598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413429" y="313628"/>
            <a:ext cx="9889484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ru-RU" sz="4800" dirty="0" smtClean="0">
                <a:solidFill>
                  <a:prstClr val="white"/>
                </a:solidFill>
              </a:rPr>
              <a:t>Динамика </a:t>
            </a:r>
            <a:endParaRPr lang="ru-RU" sz="4800" dirty="0">
              <a:solidFill>
                <a:prstClr val="white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261332" y="1352791"/>
            <a:ext cx="2096839" cy="9642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Спиандо</a:t>
            </a:r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16" name="Заголовок 3"/>
          <p:cNvSpPr txBox="1">
            <a:spLocks/>
          </p:cNvSpPr>
          <p:nvPr/>
        </p:nvSpPr>
        <p:spPr>
          <a:xfrm>
            <a:off x="2959770" y="5366084"/>
            <a:ext cx="8614610" cy="10562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>
                <a:solidFill>
                  <a:srgbClr val="333333"/>
                </a:solidFill>
                <a:latin typeface="YS Text"/>
              </a:rPr>
              <a:t> </a:t>
            </a:r>
            <a:r>
              <a:rPr lang="ru-RU" sz="1800" b="1" dirty="0" smtClean="0">
                <a:solidFill>
                  <a:srgbClr val="333333"/>
                </a:solidFill>
                <a:latin typeface="YS Text"/>
              </a:rPr>
              <a:t>Динамика – это сила звучания музыки</a:t>
            </a:r>
            <a:r>
              <a:rPr lang="ru-RU" sz="1800" dirty="0" smtClean="0">
                <a:solidFill>
                  <a:srgbClr val="333333"/>
                </a:solidFill>
                <a:latin typeface="YS Text"/>
              </a:rPr>
              <a:t>.</a:t>
            </a:r>
            <a:endParaRPr lang="ru-RU" sz="1800" b="0" i="0" dirty="0">
              <a:solidFill>
                <a:srgbClr val="333333"/>
              </a:solidFill>
              <a:effectLst/>
              <a:latin typeface="YS Tex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51870" y="1352792"/>
            <a:ext cx="2175162" cy="9642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Пиано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9214177" y="1346014"/>
            <a:ext cx="2175162" cy="9642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Меццо</a:t>
            </a:r>
            <a:r>
              <a:rPr lang="ru-RU" dirty="0" smtClean="0"/>
              <a:t> -форте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853751" y="2700034"/>
            <a:ext cx="2175162" cy="9642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Крещендо  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319664" y="2678202"/>
            <a:ext cx="2175162" cy="9642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Меццо- пиано 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896780" y="4025444"/>
            <a:ext cx="2175162" cy="9642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Субито</a:t>
            </a:r>
            <a:r>
              <a:rPr lang="ru-RU" dirty="0" smtClean="0"/>
              <a:t> пиано 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408583" y="4025443"/>
            <a:ext cx="2175162" cy="9642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Фортиссимо 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920386" y="4037290"/>
            <a:ext cx="2175162" cy="9642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Диминуэндо  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9432189" y="4037289"/>
            <a:ext cx="2175162" cy="9642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Ринфорцандо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94839" y="2700033"/>
            <a:ext cx="1889576" cy="9423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Пиано -Пианиссимо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9574982" y="2674808"/>
            <a:ext cx="1889576" cy="9423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Форте- Фортиссимо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074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54167E-6 -7.40741E-7 L -3.54167E-6 -0.07222 " pathEditMode="relative" rAng="0" ptsTypes="AA">
                                      <p:cBhvr>
                                        <p:cTn id="1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33333E-6 -2.59259E-6 L 3.33333E-6 -0.07222 " pathEditMode="relative" rAng="0" ptsTypes="AA">
                                      <p:cBhvr>
                                        <p:cTn id="2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9" grpId="0" animBg="1"/>
      <p:bldP spid="28" grpId="0" animBg="1"/>
      <p:bldP spid="33" grpId="0" animBg="1"/>
      <p:bldP spid="16" grpId="0" animBg="1"/>
      <p:bldP spid="12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6698593" y="1346015"/>
            <a:ext cx="2175162" cy="9642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Грубый </a:t>
            </a:r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2675166" y="2700034"/>
            <a:ext cx="1889576" cy="9423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Холодный </a:t>
            </a:r>
            <a:endParaRPr lang="ru-RU" dirty="0"/>
          </a:p>
        </p:txBody>
      </p:sp>
      <p:pic>
        <p:nvPicPr>
          <p:cNvPr id="29" name="Рисунок 28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132" y="4989660"/>
            <a:ext cx="1685295" cy="1778598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413429" y="313628"/>
            <a:ext cx="9889484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ru-RU" sz="4800" dirty="0" smtClean="0">
                <a:solidFill>
                  <a:prstClr val="white"/>
                </a:solidFill>
              </a:rPr>
              <a:t>Тембр </a:t>
            </a:r>
            <a:endParaRPr lang="ru-RU" sz="4800" dirty="0">
              <a:solidFill>
                <a:prstClr val="white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9432189" y="4012250"/>
            <a:ext cx="2096839" cy="9642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Вялый    </a:t>
            </a:r>
            <a:endParaRPr lang="ru-RU" dirty="0"/>
          </a:p>
        </p:txBody>
      </p:sp>
      <p:sp>
        <p:nvSpPr>
          <p:cNvPr id="16" name="Заголовок 3"/>
          <p:cNvSpPr txBox="1">
            <a:spLocks/>
          </p:cNvSpPr>
          <p:nvPr/>
        </p:nvSpPr>
        <p:spPr>
          <a:xfrm>
            <a:off x="2959770" y="5366084"/>
            <a:ext cx="8614610" cy="10562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>
                <a:solidFill>
                  <a:srgbClr val="333333"/>
                </a:solidFill>
                <a:latin typeface="YS Text"/>
              </a:rPr>
              <a:t> </a:t>
            </a:r>
            <a:r>
              <a:rPr lang="ru-RU" sz="1800" dirty="0" err="1">
                <a:solidFill>
                  <a:srgbClr val="333333"/>
                </a:solidFill>
                <a:latin typeface="YS Text"/>
              </a:rPr>
              <a:t>Те́мбр</a:t>
            </a:r>
            <a:r>
              <a:rPr lang="ru-RU" sz="1800" dirty="0">
                <a:solidFill>
                  <a:srgbClr val="333333"/>
                </a:solidFill>
                <a:latin typeface="YS Text"/>
              </a:rPr>
              <a:t> (фр. </a:t>
            </a:r>
            <a:r>
              <a:rPr lang="ru-RU" sz="1800" dirty="0" err="1">
                <a:solidFill>
                  <a:srgbClr val="333333"/>
                </a:solidFill>
                <a:latin typeface="YS Text"/>
              </a:rPr>
              <a:t>timbre</a:t>
            </a:r>
            <a:r>
              <a:rPr lang="ru-RU" sz="1800" dirty="0">
                <a:solidFill>
                  <a:srgbClr val="333333"/>
                </a:solidFill>
                <a:latin typeface="YS Text"/>
              </a:rPr>
              <a:t> — колокольчик, метка, отличительный знак) — </a:t>
            </a:r>
            <a:r>
              <a:rPr lang="ru-RU" sz="1800" b="1" dirty="0">
                <a:solidFill>
                  <a:srgbClr val="333333"/>
                </a:solidFill>
                <a:latin typeface="YS Text"/>
              </a:rPr>
              <a:t>(обертоновая) окраска </a:t>
            </a:r>
            <a:r>
              <a:rPr lang="ru-RU" sz="1800" b="1" dirty="0" smtClean="0">
                <a:solidFill>
                  <a:srgbClr val="333333"/>
                </a:solidFill>
                <a:latin typeface="YS Text"/>
              </a:rPr>
              <a:t>звука</a:t>
            </a:r>
            <a:endParaRPr lang="ru-RU" sz="1800" b="0" i="0" dirty="0">
              <a:solidFill>
                <a:srgbClr val="333333"/>
              </a:solidFill>
              <a:effectLst/>
              <a:latin typeface="YS Tex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51870" y="1352792"/>
            <a:ext cx="2175162" cy="9642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Светлый 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9214177" y="1346014"/>
            <a:ext cx="2175162" cy="9642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Тёмный 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853751" y="2700034"/>
            <a:ext cx="2175162" cy="9642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Звонкий  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319664" y="2678202"/>
            <a:ext cx="2175162" cy="9642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Глухой 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896780" y="4025444"/>
            <a:ext cx="2175162" cy="9642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Тёплый  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408583" y="4025443"/>
            <a:ext cx="2175162" cy="9642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Резкий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920386" y="4037290"/>
            <a:ext cx="2175162" cy="9642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Нежный  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267454" y="1359393"/>
            <a:ext cx="2175162" cy="9642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Яркий 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94839" y="2700033"/>
            <a:ext cx="1889576" cy="9423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Мягкий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5635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54167E-6 -7.40741E-7 L -3.54167E-6 -0.07222 " pathEditMode="relative" rAng="0" ptsTypes="AA">
                                      <p:cBhvr>
                                        <p:cTn id="1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58333E-6 -4.07407E-6 L 4.58333E-6 -0.07222 " pathEditMode="relative" rAng="0" ptsTypes="AA">
                                      <p:cBhvr>
                                        <p:cTn id="2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9" grpId="0" animBg="1"/>
      <p:bldP spid="28" grpId="0" animBg="1"/>
      <p:bldP spid="33" grpId="0" animBg="1"/>
      <p:bldP spid="16" grpId="0" animBg="1"/>
      <p:bldP spid="12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4745224" y="1429304"/>
            <a:ext cx="2175162" cy="9642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Музыка древнего мира </a:t>
            </a:r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2675166" y="2700034"/>
            <a:ext cx="1889576" cy="9423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Средневековая музыка </a:t>
            </a:r>
            <a:endParaRPr lang="ru-RU" dirty="0"/>
          </a:p>
        </p:txBody>
      </p:sp>
      <p:pic>
        <p:nvPicPr>
          <p:cNvPr id="29" name="Рисунок 28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132" y="4989660"/>
            <a:ext cx="1685295" cy="1778598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413429" y="313628"/>
            <a:ext cx="9889484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ru-RU" sz="4800" dirty="0" smtClean="0">
                <a:solidFill>
                  <a:prstClr val="white"/>
                </a:solidFill>
              </a:rPr>
              <a:t>Музыкальные эпохи</a:t>
            </a:r>
            <a:endParaRPr lang="ru-RU" sz="4800" dirty="0">
              <a:solidFill>
                <a:prstClr val="white"/>
              </a:solidFill>
            </a:endParaRPr>
          </a:p>
        </p:txBody>
      </p:sp>
      <p:sp>
        <p:nvSpPr>
          <p:cNvPr id="16" name="Заголовок 3"/>
          <p:cNvSpPr txBox="1">
            <a:spLocks/>
          </p:cNvSpPr>
          <p:nvPr/>
        </p:nvSpPr>
        <p:spPr>
          <a:xfrm>
            <a:off x="2959770" y="5366084"/>
            <a:ext cx="8614610" cy="10562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>
                <a:solidFill>
                  <a:srgbClr val="333333"/>
                </a:solidFill>
                <a:latin typeface="YS Text"/>
              </a:rPr>
              <a:t>Историки музыки </a:t>
            </a:r>
            <a:r>
              <a:rPr lang="ru-RU" sz="1800" dirty="0" smtClean="0">
                <a:solidFill>
                  <a:srgbClr val="333333"/>
                </a:solidFill>
                <a:latin typeface="YS Text"/>
              </a:rPr>
              <a:t>делят </a:t>
            </a:r>
            <a:r>
              <a:rPr lang="ru-RU" sz="1800" dirty="0">
                <a:solidFill>
                  <a:srgbClr val="333333"/>
                </a:solidFill>
                <a:latin typeface="YS Text"/>
              </a:rPr>
              <a:t>на различные эпохи в зависимости от того, какой стиль был наиболее популярен по мере изменения вкуса. </a:t>
            </a:r>
            <a:endParaRPr lang="ru-RU" sz="1800" b="0" i="0" dirty="0">
              <a:solidFill>
                <a:srgbClr val="333333"/>
              </a:solidFill>
              <a:effectLst/>
              <a:latin typeface="YS Tex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09253" y="2678202"/>
            <a:ext cx="2175162" cy="9642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Переходная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559841" y="1427781"/>
            <a:ext cx="2175162" cy="9642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Музыка 21 века 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853751" y="2700034"/>
            <a:ext cx="2175162" cy="9642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Музыка  возрождения  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319664" y="2678202"/>
            <a:ext cx="2175162" cy="9642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Музыка античного мира  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896077" y="4025442"/>
            <a:ext cx="2175162" cy="9642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Романтическая  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408583" y="4025443"/>
            <a:ext cx="2175162" cy="9642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Музыка  барокко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920386" y="4025442"/>
            <a:ext cx="2175162" cy="9642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Модернистская   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930607" y="1440221"/>
            <a:ext cx="2175162" cy="9642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Музыка 20 века 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9418670" y="4018842"/>
            <a:ext cx="1889576" cy="9423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Классическая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781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54167E-6 -7.40741E-7 L -3.54167E-6 -0.07222 " pathEditMode="relative" rAng="0" ptsTypes="AA">
                                      <p:cBhvr>
                                        <p:cTn id="1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9" grpId="0" animBg="1"/>
      <p:bldP spid="28" grpId="0" animBg="1"/>
      <p:bldP spid="16" grpId="0" animBg="1"/>
      <p:bldP spid="12" grpId="1" animBg="1"/>
      <p:bldP spid="10" grpId="0" animBg="1"/>
      <p:bldP spid="11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4745224" y="1429304"/>
            <a:ext cx="2175162" cy="9642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Шестидольный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2675166" y="2700034"/>
            <a:ext cx="1889576" cy="9423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Простой </a:t>
            </a:r>
            <a:endParaRPr lang="ru-RU" dirty="0"/>
          </a:p>
        </p:txBody>
      </p:sp>
      <p:pic>
        <p:nvPicPr>
          <p:cNvPr id="29" name="Рисунок 28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132" y="4989660"/>
            <a:ext cx="1685295" cy="1778598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413429" y="313628"/>
            <a:ext cx="9889484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ru-RU" sz="4800" dirty="0" smtClean="0">
                <a:solidFill>
                  <a:prstClr val="white"/>
                </a:solidFill>
              </a:rPr>
              <a:t>Метр</a:t>
            </a:r>
            <a:endParaRPr lang="ru-RU" sz="4800" dirty="0">
              <a:solidFill>
                <a:prstClr val="white"/>
              </a:solidFill>
            </a:endParaRPr>
          </a:p>
        </p:txBody>
      </p:sp>
      <p:sp>
        <p:nvSpPr>
          <p:cNvPr id="16" name="Заголовок 3"/>
          <p:cNvSpPr txBox="1">
            <a:spLocks/>
          </p:cNvSpPr>
          <p:nvPr/>
        </p:nvSpPr>
        <p:spPr>
          <a:xfrm>
            <a:off x="2959770" y="5219660"/>
            <a:ext cx="8614610" cy="14019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4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rgbClr val="333333"/>
                </a:solidFill>
                <a:latin typeface="YS Text"/>
              </a:rPr>
              <a:t>Метр в </a:t>
            </a:r>
            <a:r>
              <a:rPr lang="ru-RU" dirty="0">
                <a:solidFill>
                  <a:srgbClr val="333333"/>
                </a:solidFill>
                <a:latin typeface="YS Text"/>
              </a:rPr>
              <a:t>музыке — </a:t>
            </a:r>
            <a:r>
              <a:rPr lang="ru-RU" b="1" dirty="0">
                <a:solidFill>
                  <a:srgbClr val="333333"/>
                </a:solidFill>
                <a:latin typeface="YS Text"/>
              </a:rPr>
              <a:t>мера, определяющая величину ритмических построений вплоть до малых композиционных форм (например, периода)</a:t>
            </a:r>
            <a:r>
              <a:rPr lang="ru-RU" dirty="0">
                <a:solidFill>
                  <a:srgbClr val="333333"/>
                </a:solidFill>
                <a:latin typeface="YS Text"/>
              </a:rPr>
              <a:t>.</a:t>
            </a:r>
            <a:endParaRPr lang="ru-RU" sz="1800" b="0" i="0" dirty="0">
              <a:solidFill>
                <a:srgbClr val="333333"/>
              </a:solidFill>
              <a:effectLst/>
              <a:latin typeface="YS Tex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09253" y="2678202"/>
            <a:ext cx="2175162" cy="9642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Смешной  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559841" y="1427781"/>
            <a:ext cx="2175162" cy="9642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Сложный 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853751" y="2700034"/>
            <a:ext cx="2175162" cy="9642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Двухдольный   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319664" y="2678202"/>
            <a:ext cx="2175162" cy="9642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Трёхдольный 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651846" y="4025442"/>
            <a:ext cx="2175162" cy="9642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Пятидольный  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271554" y="4025443"/>
            <a:ext cx="2312191" cy="9642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Двенадцатидольный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920386" y="4025442"/>
            <a:ext cx="2175162" cy="9642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Смешанный   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930607" y="1440221"/>
            <a:ext cx="2175162" cy="9642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Четырёхдольный  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9418670" y="4018842"/>
            <a:ext cx="1889576" cy="9423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Семидольный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5783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54167E-6 -4.44444E-6 L -3.54167E-6 -0.07222 " pathEditMode="relative" rAng="0" ptsTypes="AA">
                                      <p:cBhvr>
                                        <p:cTn id="1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9" grpId="0" animBg="1"/>
      <p:bldP spid="28" grpId="0" animBg="1"/>
      <p:bldP spid="16" grpId="0" animBg="1"/>
      <p:bldP spid="12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4745224" y="1429304"/>
            <a:ext cx="2175162" cy="9642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Низкий  </a:t>
            </a:r>
            <a:endParaRPr lang="ru-RU" dirty="0"/>
          </a:p>
        </p:txBody>
      </p:sp>
      <p:pic>
        <p:nvPicPr>
          <p:cNvPr id="29" name="Рисунок 28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132" y="4989660"/>
            <a:ext cx="1685295" cy="1778598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413429" y="313628"/>
            <a:ext cx="9889484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ru-RU" sz="4800" dirty="0" smtClean="0">
                <a:solidFill>
                  <a:prstClr val="white"/>
                </a:solidFill>
              </a:rPr>
              <a:t>Регистр</a:t>
            </a:r>
            <a:endParaRPr lang="ru-RU" sz="4800" dirty="0">
              <a:solidFill>
                <a:prstClr val="white"/>
              </a:solidFill>
            </a:endParaRPr>
          </a:p>
        </p:txBody>
      </p:sp>
      <p:sp>
        <p:nvSpPr>
          <p:cNvPr id="16" name="Заголовок 3"/>
          <p:cNvSpPr txBox="1">
            <a:spLocks/>
          </p:cNvSpPr>
          <p:nvPr/>
        </p:nvSpPr>
        <p:spPr>
          <a:xfrm>
            <a:off x="2959769" y="4206241"/>
            <a:ext cx="8796801" cy="23121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600" dirty="0">
                <a:solidFill>
                  <a:srgbClr val="333333"/>
                </a:solidFill>
                <a:latin typeface="YS Text"/>
              </a:rPr>
              <a:t>Регистр в музыке — это </a:t>
            </a:r>
            <a:r>
              <a:rPr lang="ru-RU" sz="2600" b="1" dirty="0">
                <a:solidFill>
                  <a:srgbClr val="333333"/>
                </a:solidFill>
                <a:latin typeface="YS Text"/>
              </a:rPr>
              <a:t>отрезок диапазона какого-либо музыкального инструмента или певческого голоса</a:t>
            </a:r>
            <a:r>
              <a:rPr lang="ru-RU" sz="2600" dirty="0">
                <a:solidFill>
                  <a:srgbClr val="333333"/>
                </a:solidFill>
                <a:latin typeface="YS Text"/>
              </a:rPr>
              <a:t>.</a:t>
            </a:r>
            <a:endParaRPr lang="ru-RU" sz="2600" b="0" i="0" dirty="0">
              <a:solidFill>
                <a:srgbClr val="333333"/>
              </a:solidFill>
              <a:effectLst/>
              <a:latin typeface="YS Tex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018188" y="2732831"/>
            <a:ext cx="2175162" cy="9642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Скрипичный   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559841" y="1427781"/>
            <a:ext cx="2175162" cy="9642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Верхний   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930607" y="1440221"/>
            <a:ext cx="2175162" cy="9642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Средний 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088109" y="2732831"/>
            <a:ext cx="2175162" cy="9642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Басовый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226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375E-6 -4.44444E-6 L 4.375E-6 -0.07222 " pathEditMode="relative" rAng="0" ptsTypes="AA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25E-6 0 L 1.25E-6 -0.07222 " pathEditMode="relative" rAng="0" ptsTypes="AA">
                                      <p:cBhvr>
                                        <p:cTn id="2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66667E-6 0 L -1.66667E-6 -0.07222 " pathEditMode="relative" rAng="0" ptsTypes="AA">
                                      <p:cBhvr>
                                        <p:cTn id="3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4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 animBg="1"/>
      <p:bldP spid="16" grpId="0" animBg="1"/>
      <p:bldP spid="12" grpId="0" animBg="1"/>
      <p:bldP spid="10" grpId="0" animBg="1"/>
      <p:bldP spid="18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4301087" y="1417402"/>
            <a:ext cx="2175162" cy="9642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Конъюнктивная</a:t>
            </a:r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6615053" y="2592799"/>
            <a:ext cx="1889576" cy="9423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Дизъюнктивная</a:t>
            </a:r>
            <a:endParaRPr lang="ru-RU" dirty="0"/>
          </a:p>
        </p:txBody>
      </p:sp>
      <p:pic>
        <p:nvPicPr>
          <p:cNvPr id="29" name="Рисунок 28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132" y="4989660"/>
            <a:ext cx="1685295" cy="1778598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413429" y="313628"/>
            <a:ext cx="9889484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ru-RU" sz="4800" dirty="0" smtClean="0">
                <a:solidFill>
                  <a:prstClr val="white"/>
                </a:solidFill>
              </a:rPr>
              <a:t>Мелодия </a:t>
            </a:r>
            <a:endParaRPr lang="ru-RU" sz="4800" dirty="0">
              <a:solidFill>
                <a:prstClr val="white"/>
              </a:solidFill>
            </a:endParaRPr>
          </a:p>
        </p:txBody>
      </p:sp>
      <p:sp>
        <p:nvSpPr>
          <p:cNvPr id="16" name="Заголовок 3"/>
          <p:cNvSpPr txBox="1">
            <a:spLocks/>
          </p:cNvSpPr>
          <p:nvPr/>
        </p:nvSpPr>
        <p:spPr>
          <a:xfrm>
            <a:off x="2959769" y="4206241"/>
            <a:ext cx="8796801" cy="23121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>
                <a:solidFill>
                  <a:srgbClr val="333333"/>
                </a:solidFill>
                <a:latin typeface="YS Text"/>
              </a:rPr>
              <a:t>Мелодия - это </a:t>
            </a:r>
            <a:r>
              <a:rPr lang="ru-RU" sz="2800" b="1" dirty="0">
                <a:solidFill>
                  <a:srgbClr val="333333"/>
                </a:solidFill>
                <a:latin typeface="YS Text"/>
              </a:rPr>
              <a:t>главная мысль музыкального произведения, выраженная </a:t>
            </a:r>
            <a:r>
              <a:rPr lang="ru-RU" sz="2800" b="1" dirty="0" smtClean="0">
                <a:solidFill>
                  <a:srgbClr val="333333"/>
                </a:solidFill>
                <a:latin typeface="YS Text"/>
              </a:rPr>
              <a:t>звуками</a:t>
            </a:r>
            <a:r>
              <a:rPr lang="ru-RU" sz="2600" dirty="0" smtClean="0">
                <a:solidFill>
                  <a:srgbClr val="333333"/>
                </a:solidFill>
                <a:latin typeface="YS Text"/>
              </a:rPr>
              <a:t>.</a:t>
            </a:r>
            <a:endParaRPr lang="ru-RU" sz="2600" b="0" i="0" dirty="0">
              <a:solidFill>
                <a:srgbClr val="333333"/>
              </a:solidFill>
              <a:effectLst/>
              <a:latin typeface="YS Tex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105769" y="2592799"/>
            <a:ext cx="2175162" cy="9642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   Заполярная 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596485" y="2592799"/>
            <a:ext cx="2175162" cy="9642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Популярная   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930607" y="1440221"/>
            <a:ext cx="2175162" cy="9642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Ласковая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671567" y="1404914"/>
            <a:ext cx="2175162" cy="9642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Волшебная    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9042047" y="1402686"/>
            <a:ext cx="2175162" cy="9642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Дивная   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8846729" y="2534019"/>
            <a:ext cx="2175162" cy="9642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Ритмичная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5491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375E-6 -4.44444E-6 L 4.375E-6 -0.07222 " pathEditMode="relative" rAng="0" ptsTypes="AA">
                                      <p:cBhvr>
                                        <p:cTn id="1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45833E-6 3.7037E-7 L -1.45833E-6 -0.07222 " pathEditMode="relative" rAng="0" ptsTypes="AA">
                                      <p:cBhvr>
                                        <p:cTn id="2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9" grpId="0" animBg="1"/>
      <p:bldP spid="28" grpId="0" animBg="1"/>
      <p:bldP spid="16" grpId="0" animBg="1"/>
      <p:bldP spid="12" grpId="0" animBg="1"/>
      <p:bldP spid="10" grpId="0" animBg="1"/>
      <p:bldP spid="18" grpId="0" animBg="1"/>
      <p:bldP spid="11" grpId="0" animBg="1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4301087" y="1417402"/>
            <a:ext cx="2175162" cy="9642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Фригийский</a:t>
            </a:r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6615053" y="2592799"/>
            <a:ext cx="1889576" cy="9423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Минорный </a:t>
            </a:r>
            <a:endParaRPr lang="ru-RU" dirty="0"/>
          </a:p>
        </p:txBody>
      </p:sp>
      <p:pic>
        <p:nvPicPr>
          <p:cNvPr id="29" name="Рисунок 28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132" y="4989660"/>
            <a:ext cx="1685295" cy="1778598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413429" y="313628"/>
            <a:ext cx="9889484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ru-RU" sz="4800" dirty="0" smtClean="0">
                <a:solidFill>
                  <a:prstClr val="white"/>
                </a:solidFill>
              </a:rPr>
              <a:t>Лад </a:t>
            </a:r>
            <a:endParaRPr lang="ru-RU" sz="4800" dirty="0">
              <a:solidFill>
                <a:prstClr val="white"/>
              </a:solidFill>
            </a:endParaRPr>
          </a:p>
        </p:txBody>
      </p:sp>
      <p:sp>
        <p:nvSpPr>
          <p:cNvPr id="16" name="Заголовок 3"/>
          <p:cNvSpPr txBox="1">
            <a:spLocks/>
          </p:cNvSpPr>
          <p:nvPr/>
        </p:nvSpPr>
        <p:spPr>
          <a:xfrm>
            <a:off x="2739427" y="5355771"/>
            <a:ext cx="8796801" cy="12426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800" b="1" dirty="0">
              <a:solidFill>
                <a:srgbClr val="000000"/>
              </a:solidFill>
              <a:latin typeface="YS Text"/>
            </a:endParaRPr>
          </a:p>
          <a:p>
            <a:r>
              <a:rPr lang="ru-RU" sz="1800" dirty="0">
                <a:solidFill>
                  <a:srgbClr val="000000"/>
                </a:solidFill>
                <a:latin typeface="YS Text"/>
              </a:rPr>
              <a:t>ЛАД (старославянское – согласие, мир, порядок), </a:t>
            </a:r>
            <a:r>
              <a:rPr lang="ru-RU" sz="1800" dirty="0" smtClean="0">
                <a:solidFill>
                  <a:srgbClr val="000000"/>
                </a:solidFill>
                <a:latin typeface="YS Text"/>
              </a:rPr>
              <a:t> </a:t>
            </a:r>
            <a:r>
              <a:rPr lang="ru-RU" sz="1800" dirty="0">
                <a:solidFill>
                  <a:srgbClr val="000000"/>
                </a:solidFill>
                <a:latin typeface="YS Text"/>
              </a:rPr>
              <a:t>– </a:t>
            </a:r>
            <a:r>
              <a:rPr lang="ru-RU" sz="1800" b="1" dirty="0">
                <a:solidFill>
                  <a:srgbClr val="000000"/>
                </a:solidFill>
                <a:latin typeface="YS Text"/>
              </a:rPr>
              <a:t>приятная для слуха и разумно постигаемая согласованность звуков по </a:t>
            </a:r>
            <a:r>
              <a:rPr lang="ru-RU" sz="1800" b="1" dirty="0" smtClean="0">
                <a:solidFill>
                  <a:srgbClr val="000000"/>
                </a:solidFill>
                <a:latin typeface="YS Text"/>
              </a:rPr>
              <a:t>высоте</a:t>
            </a:r>
            <a:r>
              <a:rPr lang="ru-RU" sz="2800" dirty="0" smtClean="0">
                <a:solidFill>
                  <a:srgbClr val="000000"/>
                </a:solidFill>
                <a:latin typeface="YS Text"/>
              </a:rPr>
              <a:t>.</a:t>
            </a:r>
            <a:endParaRPr lang="ru-RU" sz="2800" b="0" i="0" dirty="0">
              <a:solidFill>
                <a:srgbClr val="000000"/>
              </a:solidFill>
              <a:effectLst/>
              <a:latin typeface="YS Tex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105769" y="2592799"/>
            <a:ext cx="2175162" cy="9642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   </a:t>
            </a:r>
            <a:r>
              <a:rPr lang="ru-RU" dirty="0" err="1" smtClean="0"/>
              <a:t>Эллинийский</a:t>
            </a:r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596485" y="2592799"/>
            <a:ext cx="2175162" cy="9642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Дарийский</a:t>
            </a: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930607" y="1440221"/>
            <a:ext cx="2175162" cy="9642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Ионийский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671567" y="1404914"/>
            <a:ext cx="2175162" cy="9642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Миксолидийский     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9042047" y="1402686"/>
            <a:ext cx="2175162" cy="9642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Лидийский   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8846729" y="2534019"/>
            <a:ext cx="2175162" cy="9642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Мажорный   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252992" y="3770572"/>
            <a:ext cx="2175162" cy="9642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Локрийский</a:t>
            </a:r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270590" y="3758852"/>
            <a:ext cx="2175162" cy="9642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Эолийский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674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33333E-6 2.22222E-6 L 3.33333E-6 -0.07222 " pathEditMode="relative" rAng="0" ptsTypes="AA">
                                      <p:cBhvr>
                                        <p:cTn id="1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45833E-6 3.7037E-7 L -1.45833E-6 -0.07222 " pathEditMode="relative" rAng="0" ptsTypes="AA">
                                      <p:cBhvr>
                                        <p:cTn id="2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9" grpId="0" animBg="1"/>
      <p:bldP spid="28" grpId="0" animBg="1"/>
      <p:bldP spid="16" grpId="0" animBg="1"/>
      <p:bldP spid="12" grpId="0" animBg="1"/>
      <p:bldP spid="10" grpId="0" animBg="1"/>
      <p:bldP spid="18" grpId="0" animBg="1"/>
      <p:bldP spid="11" grpId="0" animBg="1"/>
      <p:bldP spid="13" grpId="0" animBg="1"/>
      <p:bldP spid="14" grpId="0" animBg="1"/>
      <p:bldP spid="15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132" y="4989660"/>
            <a:ext cx="1685295" cy="1778598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413429" y="313628"/>
            <a:ext cx="9889484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ru-RU" sz="4800" dirty="0" smtClean="0">
                <a:solidFill>
                  <a:prstClr val="white"/>
                </a:solidFill>
              </a:rPr>
              <a:t>Композиторы российские</a:t>
            </a:r>
            <a:endParaRPr lang="ru-RU" sz="4800" dirty="0">
              <a:solidFill>
                <a:prstClr val="white"/>
              </a:solidFill>
            </a:endParaRPr>
          </a:p>
        </p:txBody>
      </p:sp>
      <p:sp>
        <p:nvSpPr>
          <p:cNvPr id="16" name="Заголовок 3"/>
          <p:cNvSpPr txBox="1">
            <a:spLocks/>
          </p:cNvSpPr>
          <p:nvPr/>
        </p:nvSpPr>
        <p:spPr>
          <a:xfrm>
            <a:off x="2739427" y="5355771"/>
            <a:ext cx="8796801" cy="12426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>
                <a:solidFill>
                  <a:srgbClr val="333333"/>
                </a:solidFill>
                <a:latin typeface="YS Text"/>
              </a:rPr>
              <a:t>Композитор</a:t>
            </a:r>
            <a:r>
              <a:rPr lang="ru-RU" sz="1800" dirty="0">
                <a:solidFill>
                  <a:srgbClr val="333333"/>
                </a:solidFill>
                <a:latin typeface="YS Text"/>
              </a:rPr>
              <a:t>-</a:t>
            </a:r>
            <a:r>
              <a:rPr lang="ru-RU" sz="1800" b="1" dirty="0">
                <a:solidFill>
                  <a:srgbClr val="333333"/>
                </a:solidFill>
                <a:latin typeface="YS Text"/>
              </a:rPr>
              <a:t>это</a:t>
            </a:r>
            <a:r>
              <a:rPr lang="ru-RU" sz="1800" dirty="0">
                <a:solidFill>
                  <a:srgbClr val="333333"/>
                </a:solidFill>
                <a:latin typeface="YS Text"/>
              </a:rPr>
              <a:t> человек, который пишет </a:t>
            </a:r>
            <a:r>
              <a:rPr lang="ru-RU" sz="1800" b="1" dirty="0">
                <a:solidFill>
                  <a:srgbClr val="333333"/>
                </a:solidFill>
                <a:latin typeface="YS Text"/>
              </a:rPr>
              <a:t>музыку</a:t>
            </a:r>
            <a:endParaRPr lang="ru-RU" sz="2800" b="0" i="0" dirty="0">
              <a:solidFill>
                <a:srgbClr val="000000"/>
              </a:solidFill>
              <a:effectLst/>
              <a:latin typeface="YS Tex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717494" y="3148150"/>
            <a:ext cx="2181575" cy="4058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   Майкл </a:t>
            </a:r>
            <a:r>
              <a:rPr lang="ru-RU" dirty="0" err="1" smtClean="0"/>
              <a:t>Найман</a:t>
            </a:r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594433" y="4267403"/>
            <a:ext cx="1938377" cy="898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Александр Николаевич  Скрябин  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295650" y="1251142"/>
            <a:ext cx="1755607" cy="886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Сергей Сергеевич Прокофьев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671567" y="1723661"/>
            <a:ext cx="1563085" cy="848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Александра Николаевна Пахмутова    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9618538" y="1441922"/>
            <a:ext cx="1917690" cy="9029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Микаэл</a:t>
            </a:r>
            <a:r>
              <a:rPr lang="ru-RU" dirty="0" smtClean="0"/>
              <a:t> </a:t>
            </a:r>
            <a:r>
              <a:rPr lang="ru-RU" dirty="0" err="1" smtClean="0"/>
              <a:t>Леонович</a:t>
            </a:r>
            <a:r>
              <a:rPr lang="ru-RU" dirty="0" smtClean="0"/>
              <a:t> Таривердиев 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545925" y="4376057"/>
            <a:ext cx="1696738" cy="8600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Сергей Васильевич Рахманинов   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8694297" y="4304762"/>
            <a:ext cx="1683363" cy="9228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Пётр Ильич Чайковский   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91035" y="3148150"/>
            <a:ext cx="1465619" cy="209374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4563" y="3667894"/>
            <a:ext cx="1571362" cy="157136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3429" y="3356670"/>
            <a:ext cx="1181464" cy="17820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1226" y="1251142"/>
            <a:ext cx="1454773" cy="17904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71567" y="2574223"/>
            <a:ext cx="1249932" cy="168152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41657" y="1449197"/>
            <a:ext cx="1376881" cy="205229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79922" y="1791563"/>
            <a:ext cx="2431220" cy="136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654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33333E-6 2.22222E-6 L 3.33333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04167E-6 2.59259E-6 L -1.04167E-6 -0.07222 " pathEditMode="relative" rAng="0" ptsTypes="AA">
                                      <p:cBhvr>
                                        <p:cTn id="1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6" grpId="0" animBg="1"/>
      <p:bldP spid="12" grpId="0" animBg="1"/>
      <p:bldP spid="10" grpId="0" animBg="1"/>
      <p:bldP spid="18" grpId="0" animBg="1"/>
      <p:bldP spid="11" grpId="0" animBg="1"/>
      <p:bldP spid="13" grpId="0" animBg="1"/>
      <p:bldP spid="15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094574" cy="4100629"/>
          </a:xfrm>
        </p:spPr>
        <p:txBody>
          <a:bodyPr/>
          <a:lstStyle/>
          <a:p>
            <a:r>
              <a:rPr lang="ru-RU" dirty="0" smtClean="0"/>
              <a:t>Найди</a:t>
            </a:r>
            <a:br>
              <a:rPr lang="ru-RU" dirty="0" smtClean="0"/>
            </a:br>
            <a:r>
              <a:rPr lang="ru-RU" dirty="0" smtClean="0"/>
              <a:t> лишнее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96139" y="172221"/>
            <a:ext cx="8045373" cy="742279"/>
          </a:xfrm>
        </p:spPr>
        <p:txBody>
          <a:bodyPr>
            <a:normAutofit fontScale="55000" lnSpcReduction="20000"/>
          </a:bodyPr>
          <a:lstStyle/>
          <a:p>
            <a:r>
              <a:rPr lang="ru-RU" sz="2800" dirty="0" smtClean="0"/>
              <a:t>Интерактивно-познавательная </a:t>
            </a:r>
            <a:r>
              <a:rPr lang="ru-RU" sz="2800" dirty="0" smtClean="0"/>
              <a:t>игра на </a:t>
            </a:r>
            <a:r>
              <a:rPr lang="ru-RU" sz="2800" dirty="0" smtClean="0"/>
              <a:t>расширение знаний </a:t>
            </a:r>
            <a:r>
              <a:rPr lang="ru-RU" sz="2800" dirty="0" smtClean="0"/>
              <a:t>в области музыкального </a:t>
            </a:r>
            <a:r>
              <a:rPr lang="ru-RU" sz="2800" dirty="0" smtClean="0"/>
              <a:t>искусства для         детей 6-15 лет </a:t>
            </a:r>
            <a:endParaRPr lang="ru-RU" sz="2800" dirty="0" smtClean="0"/>
          </a:p>
          <a:p>
            <a:endParaRPr lang="ru-RU" sz="2800" dirty="0"/>
          </a:p>
        </p:txBody>
      </p:sp>
      <p:pic>
        <p:nvPicPr>
          <p:cNvPr id="4" name="Рисунок 3" descr="Music notes 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7940" y="3961698"/>
            <a:ext cx="1405157" cy="2388637"/>
          </a:xfrm>
          <a:prstGeom prst="rect">
            <a:avLst/>
          </a:prstGeom>
        </p:spPr>
      </p:pic>
      <p:pic>
        <p:nvPicPr>
          <p:cNvPr id="5" name="Рисунок 4" descr="Music notes 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555" y="102948"/>
            <a:ext cx="3521584" cy="37211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65244" y="5893135"/>
            <a:ext cx="8502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Составитель: педагог ДО   1 квалификационной категории</a:t>
            </a:r>
          </a:p>
          <a:p>
            <a:r>
              <a:rPr lang="ru-RU" dirty="0" smtClean="0"/>
              <a:t> МАУ ДО ДДТ «Каравелла» Рыбина </a:t>
            </a:r>
            <a:r>
              <a:rPr lang="ru-RU" dirty="0"/>
              <a:t>Ю</a:t>
            </a:r>
            <a:r>
              <a:rPr lang="ru-RU" dirty="0" smtClean="0"/>
              <a:t>.С.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0693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8694630" y="3716656"/>
            <a:ext cx="2175162" cy="9642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Модерато</a:t>
            </a:r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6329467" y="2592799"/>
            <a:ext cx="2175162" cy="9423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Престиссимо</a:t>
            </a:r>
            <a:endParaRPr lang="ru-RU" dirty="0"/>
          </a:p>
        </p:txBody>
      </p:sp>
      <p:pic>
        <p:nvPicPr>
          <p:cNvPr id="29" name="Рисунок 28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132" y="4989660"/>
            <a:ext cx="1685295" cy="1778598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413429" y="313628"/>
            <a:ext cx="9889484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ru-RU" sz="4800" dirty="0" smtClean="0">
                <a:solidFill>
                  <a:prstClr val="white"/>
                </a:solidFill>
              </a:rPr>
              <a:t>Темп </a:t>
            </a:r>
            <a:endParaRPr lang="ru-RU" sz="4800" dirty="0">
              <a:solidFill>
                <a:prstClr val="white"/>
              </a:solidFill>
            </a:endParaRPr>
          </a:p>
        </p:txBody>
      </p:sp>
      <p:sp>
        <p:nvSpPr>
          <p:cNvPr id="16" name="Заголовок 3"/>
          <p:cNvSpPr txBox="1">
            <a:spLocks/>
          </p:cNvSpPr>
          <p:nvPr/>
        </p:nvSpPr>
        <p:spPr>
          <a:xfrm>
            <a:off x="2739427" y="5355771"/>
            <a:ext cx="8796801" cy="12426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800" b="1" dirty="0">
              <a:solidFill>
                <a:srgbClr val="000000"/>
              </a:solidFill>
              <a:latin typeface="YS Text"/>
            </a:endParaRPr>
          </a:p>
          <a:p>
            <a:r>
              <a:rPr lang="ru-RU" sz="1800" b="1" dirty="0">
                <a:solidFill>
                  <a:srgbClr val="333333"/>
                </a:solidFill>
                <a:latin typeface="YS Text"/>
              </a:rPr>
              <a:t>Темп</a:t>
            </a:r>
            <a:r>
              <a:rPr lang="ru-RU" sz="1800" dirty="0">
                <a:solidFill>
                  <a:srgbClr val="333333"/>
                </a:solidFill>
                <a:latin typeface="YS Text"/>
              </a:rPr>
              <a:t> определяет абсолютную скорость, с которой исполняется музыкальное произведение.</a:t>
            </a:r>
            <a:endParaRPr lang="ru-RU" sz="2800" b="0" i="0" dirty="0">
              <a:solidFill>
                <a:srgbClr val="000000"/>
              </a:solidFill>
              <a:effectLst/>
              <a:latin typeface="YS Tex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96485" y="3726390"/>
            <a:ext cx="2175162" cy="9642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   </a:t>
            </a:r>
            <a:r>
              <a:rPr lang="ru-RU" dirty="0" err="1" smtClean="0"/>
              <a:t>Изоленто</a:t>
            </a:r>
            <a:r>
              <a:rPr lang="ru-RU" dirty="0" smtClean="0"/>
              <a:t>   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596485" y="2592799"/>
            <a:ext cx="2175162" cy="9642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Виваче  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329467" y="3708891"/>
            <a:ext cx="2175162" cy="9642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Ларго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329467" y="1428028"/>
            <a:ext cx="2175162" cy="9642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Ленто     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8699942" y="1428028"/>
            <a:ext cx="2175162" cy="9642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Виво</a:t>
            </a:r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8694630" y="2585034"/>
            <a:ext cx="2175162" cy="9642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Аллегро   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964304" y="2570967"/>
            <a:ext cx="2175162" cy="9642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Андантэ</a:t>
            </a:r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964304" y="3718239"/>
            <a:ext cx="2175162" cy="9642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Престо   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964304" y="1439168"/>
            <a:ext cx="2175162" cy="9642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Адажио   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596485" y="1421158"/>
            <a:ext cx="2175162" cy="9642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Граве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317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33333E-6 2.22222E-6 L 3.33333E-6 -0.07222 " pathEditMode="relative" rAng="0" ptsTypes="AA">
                                      <p:cBhvr>
                                        <p:cTn id="1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29167E-6 2.59259E-6 L -2.29167E-6 -0.07222 " pathEditMode="relative" rAng="0" ptsTypes="AA">
                                      <p:cBhvr>
                                        <p:cTn id="2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9" grpId="0" animBg="1"/>
      <p:bldP spid="28" grpId="0" animBg="1"/>
      <p:bldP spid="16" grpId="0" animBg="1"/>
      <p:bldP spid="12" grpId="0" animBg="1"/>
      <p:bldP spid="10" grpId="0" animBg="1"/>
      <p:bldP spid="18" grpId="0" animBg="1"/>
      <p:bldP spid="11" grpId="0" animBg="1"/>
      <p:bldP spid="13" grpId="0" animBg="1"/>
      <p:bldP spid="14" grpId="0" animBg="1"/>
      <p:bldP spid="15" grpId="0" animBg="1"/>
      <p:bldP spid="17" grpId="0" animBg="1"/>
      <p:bldP spid="19" grpId="0" animBg="1"/>
      <p:bldP spid="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8694630" y="3716656"/>
            <a:ext cx="2175162" cy="9642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Сверхмногоголосие</a:t>
            </a:r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6329467" y="2592799"/>
            <a:ext cx="2175162" cy="9423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Аккордовый склад</a:t>
            </a:r>
            <a:endParaRPr lang="ru-RU" dirty="0"/>
          </a:p>
        </p:txBody>
      </p:sp>
      <p:pic>
        <p:nvPicPr>
          <p:cNvPr id="29" name="Рисунок 28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132" y="4989660"/>
            <a:ext cx="1685295" cy="1778598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413429" y="313628"/>
            <a:ext cx="9889484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ru-RU" sz="4800" dirty="0" smtClean="0">
                <a:solidFill>
                  <a:prstClr val="white"/>
                </a:solidFill>
              </a:rPr>
              <a:t>Фактура </a:t>
            </a:r>
            <a:endParaRPr lang="ru-RU" sz="4800" dirty="0">
              <a:solidFill>
                <a:prstClr val="white"/>
              </a:solidFill>
            </a:endParaRPr>
          </a:p>
        </p:txBody>
      </p:sp>
      <p:sp>
        <p:nvSpPr>
          <p:cNvPr id="16" name="Заголовок 3"/>
          <p:cNvSpPr txBox="1">
            <a:spLocks/>
          </p:cNvSpPr>
          <p:nvPr/>
        </p:nvSpPr>
        <p:spPr>
          <a:xfrm>
            <a:off x="2739427" y="5355771"/>
            <a:ext cx="8796801" cy="12426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>
                <a:solidFill>
                  <a:srgbClr val="333333"/>
                </a:solidFill>
                <a:latin typeface="YS Text"/>
              </a:rPr>
              <a:t>Фактура</a:t>
            </a:r>
            <a:r>
              <a:rPr lang="ru-RU" sz="1800" dirty="0">
                <a:solidFill>
                  <a:srgbClr val="333333"/>
                </a:solidFill>
                <a:latin typeface="YS Text"/>
              </a:rPr>
              <a:t> </a:t>
            </a:r>
            <a:r>
              <a:rPr lang="ru-RU" sz="1800" dirty="0" smtClean="0">
                <a:solidFill>
                  <a:srgbClr val="333333"/>
                </a:solidFill>
                <a:latin typeface="YS Text"/>
              </a:rPr>
              <a:t>- это</a:t>
            </a:r>
            <a:r>
              <a:rPr lang="ru-RU" sz="1800" dirty="0">
                <a:solidFill>
                  <a:srgbClr val="333333"/>
                </a:solidFill>
                <a:latin typeface="YS Text"/>
              </a:rPr>
              <a:t> </a:t>
            </a:r>
            <a:r>
              <a:rPr lang="ru-RU" sz="1800" b="1" dirty="0">
                <a:solidFill>
                  <a:srgbClr val="333333"/>
                </a:solidFill>
                <a:latin typeface="YS Text"/>
              </a:rPr>
              <a:t>строение музыкальной ткани, учитывающее характер и соотношение составляющих ее голосов</a:t>
            </a:r>
            <a:r>
              <a:rPr lang="ru-RU" sz="1800" dirty="0">
                <a:solidFill>
                  <a:srgbClr val="333333"/>
                </a:solidFill>
                <a:latin typeface="YS Text"/>
              </a:rPr>
              <a:t>. </a:t>
            </a:r>
            <a:endParaRPr lang="ru-RU" sz="1800" dirty="0" smtClean="0">
              <a:solidFill>
                <a:srgbClr val="333333"/>
              </a:solidFill>
              <a:latin typeface="YS Text"/>
            </a:endParaRPr>
          </a:p>
          <a:p>
            <a:r>
              <a:rPr lang="ru-RU" sz="1400" dirty="0" smtClean="0">
                <a:solidFill>
                  <a:srgbClr val="333333"/>
                </a:solidFill>
                <a:latin typeface="YS Text"/>
              </a:rPr>
              <a:t>Синонимами </a:t>
            </a:r>
            <a:r>
              <a:rPr lang="ru-RU" sz="1400" dirty="0">
                <a:solidFill>
                  <a:srgbClr val="333333"/>
                </a:solidFill>
                <a:latin typeface="YS Text"/>
              </a:rPr>
              <a:t>слова фактура являются: склад, изложение, музыкальная ткань, письмо. </a:t>
            </a:r>
            <a:endParaRPr lang="ru-RU" sz="1400" b="0" i="0" dirty="0">
              <a:solidFill>
                <a:srgbClr val="000000"/>
              </a:solidFill>
              <a:effectLst/>
              <a:latin typeface="YS Tex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96485" y="3726390"/>
            <a:ext cx="2175162" cy="9642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   </a:t>
            </a:r>
            <a:r>
              <a:rPr lang="ru-RU" dirty="0" err="1"/>
              <a:t>О</a:t>
            </a:r>
            <a:r>
              <a:rPr lang="ru-RU" dirty="0" err="1" smtClean="0"/>
              <a:t>днотемная</a:t>
            </a:r>
            <a:r>
              <a:rPr lang="ru-RU" dirty="0" smtClean="0"/>
              <a:t> полифония    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596485" y="2592799"/>
            <a:ext cx="2175162" cy="9642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Полифония 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329467" y="3708891"/>
            <a:ext cx="2175162" cy="9642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Гомофонно-полифоническая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329467" y="1428028"/>
            <a:ext cx="2175162" cy="9642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Имитационная полифония    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8694630" y="1428028"/>
            <a:ext cx="2175162" cy="9642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Гетерофония   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8694630" y="2585034"/>
            <a:ext cx="2175162" cy="9642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Полифония пластов   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964304" y="2570967"/>
            <a:ext cx="2175162" cy="9642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Гомофония   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964304" y="3718239"/>
            <a:ext cx="2175162" cy="9642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Пуантилизм   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964304" y="1439168"/>
            <a:ext cx="2175162" cy="9642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Подголосочная   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596485" y="1421158"/>
            <a:ext cx="2175162" cy="9642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Монодия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8778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33333E-6 2.22222E-6 L 3.33333E-6 -0.07222 " pathEditMode="relative" rAng="0" ptsTypes="AA">
                                      <p:cBhvr>
                                        <p:cTn id="1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29167E-6 2.59259E-6 L -2.29167E-6 -0.07222 " pathEditMode="relative" rAng="0" ptsTypes="AA">
                                      <p:cBhvr>
                                        <p:cTn id="2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9" grpId="0" animBg="1"/>
      <p:bldP spid="28" grpId="0" animBg="1"/>
      <p:bldP spid="16" grpId="0" animBg="1"/>
      <p:bldP spid="12" grpId="0" animBg="1"/>
      <p:bldP spid="10" grpId="0" animBg="1"/>
      <p:bldP spid="18" grpId="0" animBg="1"/>
      <p:bldP spid="11" grpId="0" animBg="1"/>
      <p:bldP spid="13" grpId="0" animBg="1"/>
      <p:bldP spid="14" grpId="0" animBg="1"/>
      <p:bldP spid="15" grpId="0" animBg="1"/>
      <p:bldP spid="17" grpId="0" animBg="1"/>
      <p:bldP spid="19" grpId="0" animBg="1"/>
      <p:bldP spid="2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654563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Список используемых </a:t>
            </a:r>
            <a:r>
              <a:rPr lang="ru-RU" sz="2800" dirty="0" err="1" smtClean="0"/>
              <a:t>интернет-ресурсов</a:t>
            </a:r>
            <a:r>
              <a:rPr lang="ru-RU" sz="2800" dirty="0" smtClean="0"/>
              <a:t>: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1678" y="1244339"/>
            <a:ext cx="10178322" cy="4635254"/>
          </a:xfrm>
        </p:spPr>
        <p:txBody>
          <a:bodyPr>
            <a:normAutofit fontScale="40000" lnSpcReduction="20000"/>
          </a:bodyPr>
          <a:lstStyle/>
          <a:p>
            <a:r>
              <a:rPr lang="en-US" dirty="0">
                <a:hlinkClick r:id="rId2"/>
              </a:rPr>
              <a:t>https://yandex.ru/search/?text=</a:t>
            </a:r>
            <a:r>
              <a:rPr lang="ru-RU" dirty="0" err="1">
                <a:hlinkClick r:id="rId2"/>
              </a:rPr>
              <a:t>преппи+это</a:t>
            </a:r>
            <a:r>
              <a:rPr lang="ru-RU" dirty="0">
                <a:hlinkClick r:id="rId2"/>
              </a:rPr>
              <a:t>&amp;</a:t>
            </a:r>
            <a:r>
              <a:rPr lang="en-US" dirty="0" err="1" smtClean="0">
                <a:hlinkClick r:id="rId2"/>
              </a:rPr>
              <a:t>clid</a:t>
            </a:r>
            <a:r>
              <a:rPr lang="en-US" dirty="0" smtClean="0">
                <a:hlinkClick r:id="rId2"/>
              </a:rPr>
              <a:t>=2270455&amp;banerid=0758004987%3A63977cb8b9cd605a91609e7a&amp;win=572&amp;lr=20037</a:t>
            </a:r>
            <a:endParaRPr lang="ru-RU" dirty="0" smtClean="0"/>
          </a:p>
          <a:p>
            <a:r>
              <a:rPr lang="en-US" dirty="0">
                <a:hlinkClick r:id="rId3"/>
              </a:rPr>
              <a:t>https://yandex.ru/search/?text=</a:t>
            </a:r>
            <a:r>
              <a:rPr lang="ru-RU" dirty="0" err="1">
                <a:hlinkClick r:id="rId3"/>
              </a:rPr>
              <a:t>исполнители+музыкальные+это</a:t>
            </a:r>
            <a:r>
              <a:rPr lang="ru-RU" dirty="0">
                <a:hlinkClick r:id="rId3"/>
              </a:rPr>
              <a:t>&amp;</a:t>
            </a:r>
            <a:r>
              <a:rPr lang="en-US" dirty="0" err="1">
                <a:hlinkClick r:id="rId3"/>
              </a:rPr>
              <a:t>clid</a:t>
            </a:r>
            <a:r>
              <a:rPr lang="en-US" dirty="0">
                <a:hlinkClick r:id="rId3"/>
              </a:rPr>
              <a:t>=2270455&amp;suggest_reqid=43146912416683318151203482663056&amp;banerid=0758004987:63977cb8b9cd605a91609e7a&amp;win=572</a:t>
            </a:r>
            <a:r>
              <a:rPr lang="en-US" dirty="0" smtClean="0">
                <a:hlinkClick r:id="rId3"/>
              </a:rPr>
              <a:t>&amp;</a:t>
            </a:r>
            <a:endParaRPr lang="ru-RU" dirty="0" smtClean="0"/>
          </a:p>
          <a:p>
            <a:r>
              <a:rPr lang="en-US" dirty="0">
                <a:hlinkClick r:id="rId4"/>
              </a:rPr>
              <a:t>https://yandex.ru/search/?text=</a:t>
            </a:r>
            <a:r>
              <a:rPr lang="ru-RU" dirty="0" err="1">
                <a:hlinkClick r:id="rId4"/>
              </a:rPr>
              <a:t>музыкальные+ритмы+названия+с+примерами</a:t>
            </a:r>
            <a:r>
              <a:rPr lang="ru-RU" dirty="0">
                <a:hlinkClick r:id="rId4"/>
              </a:rPr>
              <a:t>&amp;</a:t>
            </a:r>
            <a:r>
              <a:rPr lang="en-US" dirty="0" err="1" smtClean="0">
                <a:hlinkClick r:id="rId4"/>
              </a:rPr>
              <a:t>lr</a:t>
            </a:r>
            <a:r>
              <a:rPr lang="en-US" dirty="0" smtClean="0">
                <a:hlinkClick r:id="rId4"/>
              </a:rPr>
              <a:t>=20037&amp;clid=2270455&amp;win=572&amp;suggest_reqid=133933605169382410239758619628156&amp;src=</a:t>
            </a:r>
            <a:r>
              <a:rPr lang="en-US" dirty="0" err="1" smtClean="0">
                <a:hlinkClick r:id="rId4"/>
              </a:rPr>
              <a:t>suggest_T</a:t>
            </a:r>
            <a:endParaRPr lang="ru-RU" dirty="0" smtClean="0"/>
          </a:p>
          <a:p>
            <a:r>
              <a:rPr lang="en-US" dirty="0">
                <a:hlinkClick r:id="rId5"/>
              </a:rPr>
              <a:t>https://yandex.ru/search/?text=</a:t>
            </a:r>
            <a:r>
              <a:rPr lang="ru-RU" dirty="0" err="1">
                <a:hlinkClick r:id="rId5"/>
              </a:rPr>
              <a:t>исполнительские+штрихи+в+музыке+это</a:t>
            </a:r>
            <a:r>
              <a:rPr lang="ru-RU" dirty="0">
                <a:hlinkClick r:id="rId5"/>
              </a:rPr>
              <a:t>&amp;</a:t>
            </a:r>
            <a:r>
              <a:rPr lang="en-US" dirty="0" err="1" smtClean="0">
                <a:hlinkClick r:id="rId5"/>
              </a:rPr>
              <a:t>lr</a:t>
            </a:r>
            <a:r>
              <a:rPr lang="en-US" dirty="0" smtClean="0">
                <a:hlinkClick r:id="rId5"/>
              </a:rPr>
              <a:t>=20037&amp;clid=2270455&amp;win=572&amp;src=</a:t>
            </a:r>
            <a:r>
              <a:rPr lang="en-US" dirty="0" err="1" smtClean="0">
                <a:hlinkClick r:id="rId5"/>
              </a:rPr>
              <a:t>suggest_T</a:t>
            </a:r>
            <a:endParaRPr lang="ru-RU" dirty="0" smtClean="0"/>
          </a:p>
          <a:p>
            <a:r>
              <a:rPr lang="en-US" dirty="0">
                <a:hlinkClick r:id="rId6"/>
              </a:rPr>
              <a:t>https://yandex.ru/search/?text=</a:t>
            </a:r>
            <a:r>
              <a:rPr lang="ru-RU" dirty="0" err="1">
                <a:hlinkClick r:id="rId6"/>
              </a:rPr>
              <a:t>музыкальные+направления+это</a:t>
            </a:r>
            <a:r>
              <a:rPr lang="ru-RU" dirty="0">
                <a:hlinkClick r:id="rId6"/>
              </a:rPr>
              <a:t>&amp;</a:t>
            </a:r>
            <a:r>
              <a:rPr lang="en-US" dirty="0" err="1" smtClean="0">
                <a:hlinkClick r:id="rId6"/>
              </a:rPr>
              <a:t>lr</a:t>
            </a:r>
            <a:r>
              <a:rPr lang="en-US" dirty="0" smtClean="0">
                <a:hlinkClick r:id="rId6"/>
              </a:rPr>
              <a:t>=20037&amp;clid=2270455&amp;win=572&amp;suggest_reqid=133933605169382410266816408347538&amp;src=</a:t>
            </a:r>
            <a:r>
              <a:rPr lang="en-US" dirty="0" err="1" smtClean="0">
                <a:hlinkClick r:id="rId6"/>
              </a:rPr>
              <a:t>suggest_Dssm</a:t>
            </a:r>
            <a:endParaRPr lang="ru-RU" dirty="0" smtClean="0"/>
          </a:p>
          <a:p>
            <a:r>
              <a:rPr lang="en-US" dirty="0">
                <a:hlinkClick r:id="rId7"/>
              </a:rPr>
              <a:t>https://yandex.ru/search/?text=</a:t>
            </a:r>
            <a:r>
              <a:rPr lang="ru-RU" dirty="0" err="1">
                <a:hlinkClick r:id="rId7"/>
              </a:rPr>
              <a:t>гармония+это+простыми+словами</a:t>
            </a:r>
            <a:r>
              <a:rPr lang="ru-RU" dirty="0">
                <a:hlinkClick r:id="rId7"/>
              </a:rPr>
              <a:t>&amp;</a:t>
            </a:r>
            <a:r>
              <a:rPr lang="en-US" dirty="0" err="1" smtClean="0">
                <a:hlinkClick r:id="rId7"/>
              </a:rPr>
              <a:t>lr</a:t>
            </a:r>
            <a:r>
              <a:rPr lang="en-US" dirty="0" smtClean="0">
                <a:hlinkClick r:id="rId7"/>
              </a:rPr>
              <a:t>=20037&amp;clid=2270455&amp;win=572&amp;src=</a:t>
            </a:r>
            <a:r>
              <a:rPr lang="en-US" dirty="0" err="1" smtClean="0">
                <a:hlinkClick r:id="rId7"/>
              </a:rPr>
              <a:t>suggest_B</a:t>
            </a:r>
            <a:endParaRPr lang="ru-RU" dirty="0" smtClean="0"/>
          </a:p>
          <a:p>
            <a:r>
              <a:rPr lang="en-US" dirty="0">
                <a:hlinkClick r:id="rId8"/>
              </a:rPr>
              <a:t>https://yandex.ru/search/?text=</a:t>
            </a:r>
            <a:r>
              <a:rPr lang="ru-RU" dirty="0" err="1">
                <a:hlinkClick r:id="rId8"/>
              </a:rPr>
              <a:t>футуризм+это+простыми+словами</a:t>
            </a:r>
            <a:r>
              <a:rPr lang="ru-RU" dirty="0">
                <a:hlinkClick r:id="rId8"/>
              </a:rPr>
              <a:t>&amp;</a:t>
            </a:r>
            <a:r>
              <a:rPr lang="en-US" dirty="0" err="1" smtClean="0">
                <a:hlinkClick r:id="rId8"/>
              </a:rPr>
              <a:t>lr</a:t>
            </a:r>
            <a:r>
              <a:rPr lang="en-US" dirty="0" smtClean="0">
                <a:hlinkClick r:id="rId8"/>
              </a:rPr>
              <a:t>=20037&amp;clid=2270455&amp;win=572&amp;suggest_reqid=133933605169382410274977389707978&amp;src=</a:t>
            </a:r>
            <a:r>
              <a:rPr lang="en-US" dirty="0" err="1" smtClean="0">
                <a:hlinkClick r:id="rId8"/>
              </a:rPr>
              <a:t>suggest_B</a:t>
            </a:r>
            <a:endParaRPr lang="ru-RU" dirty="0" smtClean="0"/>
          </a:p>
          <a:p>
            <a:r>
              <a:rPr lang="en-US" dirty="0">
                <a:hlinkClick r:id="rId9"/>
              </a:rPr>
              <a:t>https://yandex.ru/search/?text=</a:t>
            </a:r>
            <a:r>
              <a:rPr lang="ru-RU" dirty="0" err="1">
                <a:hlinkClick r:id="rId9"/>
              </a:rPr>
              <a:t>разновидность+динамики+в+музыке+таблица</a:t>
            </a:r>
            <a:r>
              <a:rPr lang="ru-RU" dirty="0">
                <a:hlinkClick r:id="rId9"/>
              </a:rPr>
              <a:t>&amp;</a:t>
            </a:r>
            <a:r>
              <a:rPr lang="en-US" dirty="0" err="1" smtClean="0">
                <a:hlinkClick r:id="rId9"/>
              </a:rPr>
              <a:t>lr</a:t>
            </a:r>
            <a:r>
              <a:rPr lang="en-US" dirty="0" smtClean="0">
                <a:hlinkClick r:id="rId9"/>
              </a:rPr>
              <a:t>=20037&amp;clid=2270455&amp;win=572</a:t>
            </a:r>
            <a:endParaRPr lang="ru-RU" dirty="0" smtClean="0"/>
          </a:p>
          <a:p>
            <a:r>
              <a:rPr lang="en-US" dirty="0">
                <a:hlinkClick r:id="rId10"/>
              </a:rPr>
              <a:t>https://yandex.ru/search/?text=</a:t>
            </a:r>
            <a:r>
              <a:rPr lang="ru-RU" dirty="0" err="1">
                <a:hlinkClick r:id="rId10"/>
              </a:rPr>
              <a:t>тембр+в+музыке+таблица</a:t>
            </a:r>
            <a:r>
              <a:rPr lang="ru-RU" dirty="0">
                <a:hlinkClick r:id="rId10"/>
              </a:rPr>
              <a:t>&amp;</a:t>
            </a:r>
            <a:r>
              <a:rPr lang="en-US" dirty="0" err="1" smtClean="0">
                <a:hlinkClick r:id="rId10"/>
              </a:rPr>
              <a:t>lr</a:t>
            </a:r>
            <a:r>
              <a:rPr lang="en-US" dirty="0" smtClean="0">
                <a:hlinkClick r:id="rId10"/>
              </a:rPr>
              <a:t>=20037&amp;clid=2270455&amp;win=572</a:t>
            </a:r>
            <a:endParaRPr lang="ru-RU" dirty="0" smtClean="0"/>
          </a:p>
          <a:p>
            <a:r>
              <a:rPr lang="en-US" dirty="0">
                <a:hlinkClick r:id="rId11"/>
              </a:rPr>
              <a:t>https://yandex.ru/search/?text=</a:t>
            </a:r>
            <a:r>
              <a:rPr lang="ru-RU" dirty="0" err="1">
                <a:hlinkClick r:id="rId11"/>
              </a:rPr>
              <a:t>музыкальные+эпохи+в+музыке</a:t>
            </a:r>
            <a:r>
              <a:rPr lang="ru-RU" dirty="0">
                <a:hlinkClick r:id="rId11"/>
              </a:rPr>
              <a:t>&amp;</a:t>
            </a:r>
            <a:r>
              <a:rPr lang="en-US" dirty="0" err="1" smtClean="0">
                <a:hlinkClick r:id="rId11"/>
              </a:rPr>
              <a:t>lr</a:t>
            </a:r>
            <a:r>
              <a:rPr lang="en-US" dirty="0" smtClean="0">
                <a:hlinkClick r:id="rId11"/>
              </a:rPr>
              <a:t>=20037&amp;clid=2270455&amp;win=572&amp;src=</a:t>
            </a:r>
            <a:r>
              <a:rPr lang="en-US" dirty="0" err="1" smtClean="0">
                <a:hlinkClick r:id="rId11"/>
              </a:rPr>
              <a:t>suggest_B</a:t>
            </a:r>
            <a:endParaRPr lang="ru-RU" dirty="0" smtClean="0"/>
          </a:p>
          <a:p>
            <a:r>
              <a:rPr lang="en-US" dirty="0">
                <a:hlinkClick r:id="rId12"/>
              </a:rPr>
              <a:t>https://yandex.ru/search/?text=</a:t>
            </a:r>
            <a:r>
              <a:rPr lang="ru-RU" dirty="0" err="1">
                <a:hlinkClick r:id="rId12"/>
              </a:rPr>
              <a:t>метр+в+музыке+это</a:t>
            </a:r>
            <a:r>
              <a:rPr lang="ru-RU" dirty="0">
                <a:hlinkClick r:id="rId12"/>
              </a:rPr>
              <a:t>&amp;</a:t>
            </a:r>
            <a:r>
              <a:rPr lang="en-US" dirty="0" err="1" smtClean="0">
                <a:hlinkClick r:id="rId12"/>
              </a:rPr>
              <a:t>lr</a:t>
            </a:r>
            <a:r>
              <a:rPr lang="en-US" dirty="0" smtClean="0">
                <a:hlinkClick r:id="rId12"/>
              </a:rPr>
              <a:t>=20037&amp;clid=2270455&amp;win=572&amp;src=</a:t>
            </a:r>
            <a:r>
              <a:rPr lang="en-US" dirty="0" err="1" smtClean="0">
                <a:hlinkClick r:id="rId12"/>
              </a:rPr>
              <a:t>suggest_B</a:t>
            </a:r>
            <a:endParaRPr lang="ru-RU" dirty="0" smtClean="0"/>
          </a:p>
          <a:p>
            <a:r>
              <a:rPr lang="en-US" dirty="0">
                <a:hlinkClick r:id="rId13"/>
              </a:rPr>
              <a:t>https://yandex.ru/search/?text=</a:t>
            </a:r>
            <a:r>
              <a:rPr lang="ru-RU" dirty="0">
                <a:hlinkClick r:id="rId13"/>
              </a:rPr>
              <a:t>регистр++</a:t>
            </a:r>
            <a:r>
              <a:rPr lang="ru-RU" dirty="0" err="1">
                <a:hlinkClick r:id="rId13"/>
              </a:rPr>
              <a:t>в+музыке+это</a:t>
            </a:r>
            <a:r>
              <a:rPr lang="ru-RU" dirty="0">
                <a:hlinkClick r:id="rId13"/>
              </a:rPr>
              <a:t>&amp;</a:t>
            </a:r>
            <a:r>
              <a:rPr lang="en-US" dirty="0" err="1" smtClean="0">
                <a:hlinkClick r:id="rId13"/>
              </a:rPr>
              <a:t>lr</a:t>
            </a:r>
            <a:r>
              <a:rPr lang="en-US" dirty="0" smtClean="0">
                <a:hlinkClick r:id="rId13"/>
              </a:rPr>
              <a:t>=20037&amp;clid=2270455&amp;win=572&amp;suggest_reqid=133933605169382410208869379065983</a:t>
            </a:r>
            <a:endParaRPr lang="ru-RU" dirty="0" smtClean="0"/>
          </a:p>
          <a:p>
            <a:r>
              <a:rPr lang="en-US" dirty="0">
                <a:hlinkClick r:id="rId14"/>
              </a:rPr>
              <a:t>https://yandex.ru/search/?text=</a:t>
            </a:r>
            <a:r>
              <a:rPr lang="ru-RU" dirty="0" err="1">
                <a:hlinkClick r:id="rId14"/>
              </a:rPr>
              <a:t>мелодия+в+музыке+это</a:t>
            </a:r>
            <a:r>
              <a:rPr lang="ru-RU" dirty="0">
                <a:hlinkClick r:id="rId14"/>
              </a:rPr>
              <a:t>&amp;</a:t>
            </a:r>
            <a:r>
              <a:rPr lang="en-US" dirty="0" err="1" smtClean="0">
                <a:hlinkClick r:id="rId14"/>
              </a:rPr>
              <a:t>lr</a:t>
            </a:r>
            <a:r>
              <a:rPr lang="en-US" dirty="0" smtClean="0">
                <a:hlinkClick r:id="rId14"/>
              </a:rPr>
              <a:t>=20037&amp;clid=2270455&amp;win=572&amp;suggest_reqid=133933605169382410215968379875988&amp;src=</a:t>
            </a:r>
            <a:r>
              <a:rPr lang="en-US" dirty="0" err="1" smtClean="0">
                <a:hlinkClick r:id="rId14"/>
              </a:rPr>
              <a:t>suggest_Reformulation</a:t>
            </a:r>
            <a:endParaRPr lang="ru-RU" dirty="0" smtClean="0"/>
          </a:p>
          <a:p>
            <a:r>
              <a:rPr lang="en-US" dirty="0">
                <a:hlinkClick r:id="rId15"/>
              </a:rPr>
              <a:t>https://yandex.ru/search/?text=</a:t>
            </a:r>
            <a:r>
              <a:rPr lang="ru-RU" dirty="0" err="1">
                <a:hlinkClick r:id="rId15"/>
              </a:rPr>
              <a:t>лад+в+музыке+это</a:t>
            </a:r>
            <a:r>
              <a:rPr lang="ru-RU" dirty="0">
                <a:hlinkClick r:id="rId15"/>
              </a:rPr>
              <a:t>&amp;</a:t>
            </a:r>
            <a:r>
              <a:rPr lang="en-US" dirty="0" err="1" smtClean="0">
                <a:hlinkClick r:id="rId15"/>
              </a:rPr>
              <a:t>lr</a:t>
            </a:r>
            <a:r>
              <a:rPr lang="en-US" dirty="0" smtClean="0">
                <a:hlinkClick r:id="rId15"/>
              </a:rPr>
              <a:t>=20037&amp;clid=2270455&amp;win=572&amp;suggest_reqid=133933605169382410227491356997466&amp;src=</a:t>
            </a:r>
            <a:r>
              <a:rPr lang="en-US" dirty="0" err="1" smtClean="0">
                <a:hlinkClick r:id="rId15"/>
              </a:rPr>
              <a:t>suggest_Dssm</a:t>
            </a:r>
            <a:endParaRPr lang="ru-RU" dirty="0" smtClean="0"/>
          </a:p>
          <a:p>
            <a:r>
              <a:rPr lang="en-US" dirty="0">
                <a:hlinkClick r:id="rId16"/>
              </a:rPr>
              <a:t>https://yandex.ru/search?text=</a:t>
            </a:r>
            <a:r>
              <a:rPr lang="ru-RU" dirty="0">
                <a:hlinkClick r:id="rId16"/>
              </a:rPr>
              <a:t>композиторы&amp;</a:t>
            </a:r>
            <a:r>
              <a:rPr lang="en-US" dirty="0" smtClean="0">
                <a:hlinkClick r:id="rId16"/>
              </a:rPr>
              <a:t>source=</a:t>
            </a:r>
            <a:r>
              <a:rPr lang="en-US" dirty="0" err="1" smtClean="0">
                <a:hlinkClick r:id="rId16"/>
              </a:rPr>
              <a:t>tabbar&amp;lr</a:t>
            </a:r>
            <a:r>
              <a:rPr lang="en-US" dirty="0" smtClean="0">
                <a:hlinkClick r:id="rId16"/>
              </a:rPr>
              <a:t>=20037</a:t>
            </a:r>
            <a:endParaRPr lang="ru-RU" dirty="0" smtClean="0"/>
          </a:p>
          <a:p>
            <a:r>
              <a:rPr lang="en-US" dirty="0">
                <a:hlinkClick r:id="rId17"/>
              </a:rPr>
              <a:t>https://yandex.ru/search/?text=</a:t>
            </a:r>
            <a:r>
              <a:rPr lang="ru-RU" dirty="0" err="1">
                <a:hlinkClick r:id="rId17"/>
              </a:rPr>
              <a:t>фактура+музыке+виды</a:t>
            </a:r>
            <a:r>
              <a:rPr lang="ru-RU" dirty="0">
                <a:hlinkClick r:id="rId17"/>
              </a:rPr>
              <a:t>&amp;</a:t>
            </a:r>
            <a:r>
              <a:rPr lang="en-US" dirty="0" err="1" smtClean="0">
                <a:hlinkClick r:id="rId17"/>
              </a:rPr>
              <a:t>lr</a:t>
            </a:r>
            <a:r>
              <a:rPr lang="en-US" dirty="0" smtClean="0">
                <a:hlinkClick r:id="rId17"/>
              </a:rPr>
              <a:t>=20037&amp;clid=2270455&amp;win=572&amp;suggest_reqid=133933605169382410250162728811433</a:t>
            </a:r>
            <a:endParaRPr lang="ru-RU" dirty="0" smtClean="0"/>
          </a:p>
          <a:p>
            <a:r>
              <a:rPr lang="en-US" dirty="0">
                <a:hlinkClick r:id="rId18"/>
              </a:rPr>
              <a:t>https://yandex.ru/search/?text=</a:t>
            </a:r>
            <a:r>
              <a:rPr lang="ru-RU" dirty="0" err="1">
                <a:hlinkClick r:id="rId18"/>
              </a:rPr>
              <a:t>темп+в+музыке+виды</a:t>
            </a:r>
            <a:r>
              <a:rPr lang="ru-RU" dirty="0">
                <a:hlinkClick r:id="rId18"/>
              </a:rPr>
              <a:t>&amp;</a:t>
            </a:r>
            <a:r>
              <a:rPr lang="en-US" dirty="0" err="1" smtClean="0">
                <a:hlinkClick r:id="rId18"/>
              </a:rPr>
              <a:t>lr</a:t>
            </a:r>
            <a:r>
              <a:rPr lang="en-US" dirty="0" smtClean="0">
                <a:hlinkClick r:id="rId18"/>
              </a:rPr>
              <a:t>=20037&amp;clid=2270455&amp;win=572&amp;suggest_reqid=133933605169382410249588641621477&amp;src=</a:t>
            </a:r>
            <a:r>
              <a:rPr lang="en-US" dirty="0" err="1" smtClean="0">
                <a:hlinkClick r:id="rId18"/>
              </a:rPr>
              <a:t>suggest_Dssm</a:t>
            </a:r>
            <a:endParaRPr lang="ru-RU" dirty="0" smtClean="0"/>
          </a:p>
          <a:p>
            <a:r>
              <a:rPr lang="en-US" dirty="0">
                <a:hlinkClick r:id="rId19"/>
              </a:rPr>
              <a:t>https://ru.wikipedia.org/wiki/</a:t>
            </a:r>
            <a:r>
              <a:rPr lang="ru-RU" dirty="0" smtClean="0">
                <a:hlinkClick r:id="rId19"/>
              </a:rPr>
              <a:t>Гетерофония</a:t>
            </a:r>
            <a:endParaRPr lang="ru-RU" dirty="0" smtClean="0"/>
          </a:p>
          <a:p>
            <a:r>
              <a:rPr lang="en-US" dirty="0">
                <a:hlinkClick r:id="rId20"/>
              </a:rPr>
              <a:t>https://yandex.ru/search/?text=</a:t>
            </a:r>
            <a:r>
              <a:rPr lang="ru-RU" dirty="0" err="1">
                <a:hlinkClick r:id="rId20"/>
              </a:rPr>
              <a:t>пуантилизм+в+музыке</a:t>
            </a:r>
            <a:r>
              <a:rPr lang="ru-RU" dirty="0">
                <a:hlinkClick r:id="rId20"/>
              </a:rPr>
              <a:t>&amp;</a:t>
            </a:r>
            <a:r>
              <a:rPr lang="en-US" dirty="0" err="1" smtClean="0">
                <a:hlinkClick r:id="rId20"/>
              </a:rPr>
              <a:t>clid</a:t>
            </a:r>
            <a:r>
              <a:rPr lang="en-US" dirty="0" smtClean="0">
                <a:hlinkClick r:id="rId20"/>
              </a:rPr>
              <a:t>=2270455&amp;banerid=0758004987%3A63977cb8b9cd605a91609e7a&amp;win=572&amp;lr=20037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3935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rId2" action="ppaction://hlinksldjump"/>
          </p:cNvPr>
          <p:cNvSpPr/>
          <p:nvPr/>
        </p:nvSpPr>
        <p:spPr>
          <a:xfrm>
            <a:off x="2394856" y="3712512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Тембр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338481" y="1375954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3" action="ppaction://hlinksldjump"/>
              </a:rPr>
              <a:t>Ритм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" name="Прямоугольник 8">
            <a:hlinkClick r:id="rId4" action="ppaction://hlinksldjump"/>
          </p:cNvPr>
          <p:cNvSpPr/>
          <p:nvPr/>
        </p:nvSpPr>
        <p:spPr>
          <a:xfrm>
            <a:off x="7117807" y="2535524"/>
            <a:ext cx="134692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Гармония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769531" y="2535524"/>
            <a:ext cx="127435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5" action="ppaction://hlinksldjump"/>
              </a:rPr>
              <a:t>Динамика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8059775" y="3695094"/>
            <a:ext cx="125113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6" action="ppaction://hlinksldjump"/>
              </a:rPr>
              <a:t>Мелодия</a:t>
            </a:r>
            <a:endParaRPr lang="ru-RU" dirty="0"/>
          </a:p>
        </p:txBody>
      </p:sp>
      <p:sp>
        <p:nvSpPr>
          <p:cNvPr id="14" name="Прямоугольник 13">
            <a:hlinkClick r:id="rId7" action="ppaction://hlinksldjump"/>
          </p:cNvPr>
          <p:cNvSpPr/>
          <p:nvPr/>
        </p:nvSpPr>
        <p:spPr>
          <a:xfrm>
            <a:off x="7416799" y="4854663"/>
            <a:ext cx="169381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Фактура</a:t>
            </a:r>
            <a:endParaRPr lang="ru-RU" dirty="0"/>
          </a:p>
        </p:txBody>
      </p:sp>
      <p:sp>
        <p:nvSpPr>
          <p:cNvPr id="15" name="Прямоугольник 14">
            <a:hlinkClick r:id="rId8" action="ppaction://hlinksldjump"/>
          </p:cNvPr>
          <p:cNvSpPr/>
          <p:nvPr/>
        </p:nvSpPr>
        <p:spPr>
          <a:xfrm>
            <a:off x="6003113" y="4868091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Темп </a:t>
            </a:r>
            <a:endParaRPr lang="ru-RU" dirty="0"/>
          </a:p>
        </p:txBody>
      </p:sp>
      <p:sp>
        <p:nvSpPr>
          <p:cNvPr id="16" name="Прямоугольник 15">
            <a:hlinkClick r:id="rId9" action="ppaction://hlinksldjump"/>
          </p:cNvPr>
          <p:cNvSpPr/>
          <p:nvPr/>
        </p:nvSpPr>
        <p:spPr>
          <a:xfrm>
            <a:off x="5545913" y="3695094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Метр</a:t>
            </a:r>
            <a:endParaRPr lang="ru-RU" dirty="0"/>
          </a:p>
        </p:txBody>
      </p:sp>
      <p:sp>
        <p:nvSpPr>
          <p:cNvPr id="17" name="Прямоугольник 16">
            <a:hlinkClick r:id="rId10" action="ppaction://hlinksldjump"/>
          </p:cNvPr>
          <p:cNvSpPr/>
          <p:nvPr/>
        </p:nvSpPr>
        <p:spPr>
          <a:xfrm>
            <a:off x="9553289" y="3695094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Лад </a:t>
            </a:r>
            <a:endParaRPr lang="ru-RU" dirty="0"/>
          </a:p>
        </p:txBody>
      </p:sp>
      <p:sp>
        <p:nvSpPr>
          <p:cNvPr id="18" name="Прямоугольник 17">
            <a:hlinkClick r:id="rId11" action="ppaction://hlinksldjump"/>
          </p:cNvPr>
          <p:cNvSpPr/>
          <p:nvPr/>
        </p:nvSpPr>
        <p:spPr>
          <a:xfrm>
            <a:off x="6702697" y="3695094"/>
            <a:ext cx="111469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Регистр</a:t>
            </a:r>
            <a:endParaRPr lang="ru-RU" dirty="0"/>
          </a:p>
        </p:txBody>
      </p:sp>
      <p:sp>
        <p:nvSpPr>
          <p:cNvPr id="21" name="Прямоугольник 20">
            <a:hlinkClick r:id="rId12" action="ppaction://hlinksldjump"/>
          </p:cNvPr>
          <p:cNvSpPr/>
          <p:nvPr/>
        </p:nvSpPr>
        <p:spPr>
          <a:xfrm>
            <a:off x="2599510" y="2544233"/>
            <a:ext cx="1965233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Исполнительские штрихи</a:t>
            </a:r>
            <a:endParaRPr lang="ru-RU" dirty="0"/>
          </a:p>
        </p:txBody>
      </p:sp>
      <p:sp>
        <p:nvSpPr>
          <p:cNvPr id="22" name="Прямоугольник 21">
            <a:hlinkClick r:id="rId13" action="ppaction://hlinksldjump"/>
          </p:cNvPr>
          <p:cNvSpPr/>
          <p:nvPr/>
        </p:nvSpPr>
        <p:spPr>
          <a:xfrm>
            <a:off x="4284618" y="1375954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13" action="ppaction://hlinksldjump"/>
              </a:rPr>
              <a:t>Жанр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5426890" y="1375954"/>
            <a:ext cx="1770743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14" action="ppaction://hlinksldjump"/>
              </a:rPr>
              <a:t>Музыкальная форма</a:t>
            </a:r>
            <a:endParaRPr lang="ru-RU" dirty="0"/>
          </a:p>
        </p:txBody>
      </p:sp>
      <p:sp>
        <p:nvSpPr>
          <p:cNvPr id="24" name="Прямоугольник 23">
            <a:hlinkClick r:id="rId15" action="ppaction://hlinksldjump"/>
          </p:cNvPr>
          <p:cNvSpPr/>
          <p:nvPr/>
        </p:nvSpPr>
        <p:spPr>
          <a:xfrm>
            <a:off x="7425505" y="1375954"/>
            <a:ext cx="168510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Исполнители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4869543" y="2535524"/>
            <a:ext cx="1950719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16" action="ppaction://hlinksldjump"/>
              </a:rPr>
              <a:t>Музыкальные направления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3582126" y="3695094"/>
            <a:ext cx="1690917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17" action="ppaction://hlinksldjump"/>
              </a:rPr>
              <a:t>Музыкальные эпохи</a:t>
            </a:r>
            <a:endParaRPr lang="ru-RU" dirty="0"/>
          </a:p>
        </p:txBody>
      </p:sp>
      <p:sp>
        <p:nvSpPr>
          <p:cNvPr id="27" name="Прямоугольник 26">
            <a:hlinkClick r:id="rId18" action="ppaction://hlinksldjump"/>
          </p:cNvPr>
          <p:cNvSpPr/>
          <p:nvPr/>
        </p:nvSpPr>
        <p:spPr>
          <a:xfrm>
            <a:off x="3804198" y="4868091"/>
            <a:ext cx="1699629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Композиторы</a:t>
            </a:r>
            <a:endParaRPr lang="ru-RU" dirty="0"/>
          </a:p>
        </p:txBody>
      </p:sp>
      <p:sp>
        <p:nvSpPr>
          <p:cNvPr id="28" name="Прямоугольник 27">
            <a:hlinkClick r:id="rId19" action="ppaction://hlinksldjump" tooltip="4 слайд"/>
          </p:cNvPr>
          <p:cNvSpPr/>
          <p:nvPr/>
        </p:nvSpPr>
        <p:spPr>
          <a:xfrm>
            <a:off x="2358190" y="1347537"/>
            <a:ext cx="1639044" cy="9428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19" action="ppaction://hlinksldjump"/>
              </a:rPr>
              <a:t>Музыкальные стили</a:t>
            </a:r>
            <a:endParaRPr lang="ru-RU" dirty="0"/>
          </a:p>
        </p:txBody>
      </p:sp>
      <p:pic>
        <p:nvPicPr>
          <p:cNvPr id="29" name="Рисунок 28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619617" y="4868091"/>
            <a:ext cx="1685295" cy="1778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659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7558385" y="1345007"/>
            <a:ext cx="2175162" cy="9703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Стиль музыкального направления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593102" y="3284019"/>
            <a:ext cx="1732547" cy="9199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Стиль объединения композиторов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2599510" y="2544233"/>
            <a:ext cx="1965233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Национальный стиль 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4564743" y="1400976"/>
            <a:ext cx="168510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Жанровый стиль 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5061340" y="3715241"/>
            <a:ext cx="1950719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Исполнительский стиль </a:t>
            </a:r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1798321" y="1382819"/>
            <a:ext cx="1602377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Стиль эпохи </a:t>
            </a:r>
            <a:endParaRPr lang="ru-RU" dirty="0"/>
          </a:p>
        </p:txBody>
      </p:sp>
      <p:pic>
        <p:nvPicPr>
          <p:cNvPr id="29" name="Рисунок 28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133" y="4759807"/>
            <a:ext cx="1685295" cy="1778598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305105" y="303778"/>
            <a:ext cx="9889484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ru-RU" sz="4800" dirty="0">
                <a:solidFill>
                  <a:prstClr val="white"/>
                </a:solidFill>
              </a:rPr>
              <a:t>Музыкальные стили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6139960" y="2561770"/>
            <a:ext cx="1744199" cy="9703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Стиль </a:t>
            </a:r>
            <a:r>
              <a:rPr lang="ru-RU" dirty="0" err="1" smtClean="0"/>
              <a:t>преппи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Заголовок 3"/>
          <p:cNvSpPr txBox="1">
            <a:spLocks/>
          </p:cNvSpPr>
          <p:nvPr/>
        </p:nvSpPr>
        <p:spPr>
          <a:xfrm>
            <a:off x="2959769" y="4875838"/>
            <a:ext cx="8845119" cy="15465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dirty="0" smtClean="0">
                <a:solidFill>
                  <a:srgbClr val="333333"/>
                </a:solidFill>
                <a:latin typeface="YS Text"/>
              </a:rPr>
              <a:t>Музыкальный стиль – это совокупность (общность) средств и приемов выразительности, образной системы, характерной для данного музыканта — композитора, исполнителя — или для направления, школы в музыкальном искусстве</a:t>
            </a:r>
            <a:r>
              <a:rPr lang="ru-RU" dirty="0" smtClean="0">
                <a:solidFill>
                  <a:srgbClr val="333333"/>
                </a:solidFill>
                <a:latin typeface="YS Text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5444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25E-6 -1.11111E-6 L 1.25E-6 -0.07222 " pathEditMode="relative" rAng="0" ptsTypes="AA">
                                      <p:cBhvr>
                                        <p:cTn id="3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21" grpId="0" animBg="1"/>
      <p:bldP spid="24" grpId="0" animBg="1"/>
      <p:bldP spid="25" grpId="0" animBg="1"/>
      <p:bldP spid="28" grpId="0" animBg="1"/>
      <p:bldP spid="33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6796578" y="1378975"/>
            <a:ext cx="2175162" cy="9703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Авторская песня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593102" y="2586969"/>
            <a:ext cx="1732547" cy="9199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Кантри 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2599510" y="2544233"/>
            <a:ext cx="1965233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Джаз 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4564743" y="1400976"/>
            <a:ext cx="168510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Блюз 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1631407" y="3687490"/>
            <a:ext cx="1950719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Хип- хоп</a:t>
            </a:r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1798321" y="1382819"/>
            <a:ext cx="1602377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Фолк  </a:t>
            </a:r>
            <a:endParaRPr lang="ru-RU" dirty="0"/>
          </a:p>
        </p:txBody>
      </p:sp>
      <p:pic>
        <p:nvPicPr>
          <p:cNvPr id="29" name="Рисунок 28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133" y="4759807"/>
            <a:ext cx="1685295" cy="1778598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413429" y="313628"/>
            <a:ext cx="9889484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ru-RU" sz="4800" dirty="0">
                <a:solidFill>
                  <a:prstClr val="white"/>
                </a:solidFill>
              </a:rPr>
              <a:t>Музыкальные </a:t>
            </a:r>
            <a:r>
              <a:rPr lang="ru-RU" sz="4800" dirty="0" smtClean="0">
                <a:solidFill>
                  <a:prstClr val="white"/>
                </a:solidFill>
              </a:rPr>
              <a:t>жанры</a:t>
            </a:r>
            <a:endParaRPr lang="ru-RU" sz="4800" dirty="0">
              <a:solidFill>
                <a:prstClr val="white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638129" y="2476412"/>
            <a:ext cx="1744199" cy="9703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Роман  </a:t>
            </a:r>
            <a:endParaRPr lang="ru-RU" dirty="0"/>
          </a:p>
        </p:txBody>
      </p:sp>
      <p:sp>
        <p:nvSpPr>
          <p:cNvPr id="16" name="Заголовок 3"/>
          <p:cNvSpPr txBox="1">
            <a:spLocks/>
          </p:cNvSpPr>
          <p:nvPr/>
        </p:nvSpPr>
        <p:spPr>
          <a:xfrm>
            <a:off x="2959769" y="4875838"/>
            <a:ext cx="8845119" cy="15465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 err="1">
                <a:solidFill>
                  <a:srgbClr val="333333"/>
                </a:solidFill>
                <a:latin typeface="YS Text"/>
              </a:rPr>
              <a:t>Музыка́льный</a:t>
            </a:r>
            <a:r>
              <a:rPr lang="ru-RU" sz="1800" dirty="0">
                <a:solidFill>
                  <a:srgbClr val="333333"/>
                </a:solidFill>
                <a:latin typeface="YS Text"/>
              </a:rPr>
              <a:t> </a:t>
            </a:r>
            <a:r>
              <a:rPr lang="ru-RU" sz="1800" b="1" dirty="0">
                <a:solidFill>
                  <a:srgbClr val="333333"/>
                </a:solidFill>
                <a:latin typeface="YS Text"/>
              </a:rPr>
              <a:t>жанр</a:t>
            </a:r>
            <a:r>
              <a:rPr lang="ru-RU" sz="1800" dirty="0">
                <a:solidFill>
                  <a:srgbClr val="333333"/>
                </a:solidFill>
                <a:latin typeface="YS Text"/>
              </a:rPr>
              <a:t> — род </a:t>
            </a:r>
            <a:r>
              <a:rPr lang="ru-RU" sz="1800" b="1" dirty="0">
                <a:solidFill>
                  <a:srgbClr val="333333"/>
                </a:solidFill>
                <a:latin typeface="YS Text"/>
              </a:rPr>
              <a:t>музыки</a:t>
            </a:r>
            <a:r>
              <a:rPr lang="ru-RU" sz="1800" dirty="0">
                <a:solidFill>
                  <a:srgbClr val="333333"/>
                </a:solidFill>
                <a:latin typeface="YS Text"/>
              </a:rPr>
              <a:t>, </a:t>
            </a:r>
            <a:r>
              <a:rPr lang="ru-RU" sz="1800" b="1" dirty="0">
                <a:solidFill>
                  <a:srgbClr val="333333"/>
                </a:solidFill>
                <a:latin typeface="YS Text"/>
              </a:rPr>
              <a:t>музыкальных</a:t>
            </a:r>
            <a:r>
              <a:rPr lang="ru-RU" sz="1800" dirty="0">
                <a:solidFill>
                  <a:srgbClr val="333333"/>
                </a:solidFill>
                <a:latin typeface="YS Text"/>
              </a:rPr>
              <a:t> произведений, характеризующийся определёнными сюжетными, композиционными, стилистическими и др. признаками..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817144" y="3732581"/>
            <a:ext cx="1950719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Поп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118543" y="3760996"/>
            <a:ext cx="1950719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Регги 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8645966" y="3628009"/>
            <a:ext cx="1950719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Электро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9350289" y="1371874"/>
            <a:ext cx="1950719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Рок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073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25E-6 -1.11111E-6 L 1.25E-6 -0.07222 " pathEditMode="relative" rAng="0" ptsTypes="AA">
                                      <p:cBhvr>
                                        <p:cTn id="3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375E-6 -2.96296E-6 L -4.375E-6 -0.07222 " pathEditMode="relative" rAng="0" ptsTypes="AA">
                                      <p:cBhvr>
                                        <p:cTn id="4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4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21" grpId="0" animBg="1"/>
      <p:bldP spid="24" grpId="0" animBg="1"/>
      <p:bldP spid="25" grpId="0" animBg="1"/>
      <p:bldP spid="28" grpId="0" animBg="1"/>
      <p:bldP spid="33" grpId="0" animBg="1"/>
      <p:bldP spid="16" grpId="0" animBg="1"/>
      <p:bldP spid="13" grpId="0" animBg="1"/>
      <p:bldP spid="14" grpId="0" animBg="1"/>
      <p:bldP spid="15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6796578" y="1378975"/>
            <a:ext cx="2175162" cy="9703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Рондо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593102" y="2586969"/>
            <a:ext cx="1732547" cy="9199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Куплетная 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2599510" y="2544233"/>
            <a:ext cx="1965233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Сонатная  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4564743" y="1400976"/>
            <a:ext cx="168510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Сложная трёхчастная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3857249" y="3685762"/>
            <a:ext cx="1950719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Простая трёхчастная </a:t>
            </a:r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1798321" y="1382819"/>
            <a:ext cx="1602377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Одночастная  </a:t>
            </a:r>
            <a:endParaRPr lang="ru-RU" dirty="0"/>
          </a:p>
        </p:txBody>
      </p:sp>
      <p:pic>
        <p:nvPicPr>
          <p:cNvPr id="29" name="Рисунок 28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133" y="4759807"/>
            <a:ext cx="1685295" cy="1778598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413429" y="313628"/>
            <a:ext cx="9889484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ru-RU" sz="4800" dirty="0" smtClean="0">
                <a:solidFill>
                  <a:prstClr val="white"/>
                </a:solidFill>
              </a:rPr>
              <a:t>Музыкальная форма</a:t>
            </a:r>
            <a:endParaRPr lang="ru-RU" sz="4800" dirty="0">
              <a:solidFill>
                <a:prstClr val="white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638129" y="2476412"/>
            <a:ext cx="1744199" cy="9703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Очень сложная трёхчастная  </a:t>
            </a:r>
            <a:endParaRPr lang="ru-RU" dirty="0"/>
          </a:p>
        </p:txBody>
      </p:sp>
      <p:sp>
        <p:nvSpPr>
          <p:cNvPr id="16" name="Заголовок 3"/>
          <p:cNvSpPr txBox="1">
            <a:spLocks/>
          </p:cNvSpPr>
          <p:nvPr/>
        </p:nvSpPr>
        <p:spPr>
          <a:xfrm>
            <a:off x="2959769" y="4875838"/>
            <a:ext cx="8845119" cy="15465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 smtClean="0">
                <a:solidFill>
                  <a:srgbClr val="333333"/>
                </a:solidFill>
                <a:latin typeface="YS Text"/>
              </a:rPr>
              <a:t>Музыка́льная форма- это строение музыкального</a:t>
            </a:r>
          </a:p>
          <a:p>
            <a:pPr algn="ctr"/>
            <a:endParaRPr lang="ru-RU" sz="1800" b="1" dirty="0">
              <a:solidFill>
                <a:srgbClr val="333333"/>
              </a:solidFill>
              <a:latin typeface="YS Text"/>
            </a:endParaRPr>
          </a:p>
          <a:p>
            <a:pPr algn="ctr"/>
            <a:r>
              <a:rPr lang="ru-RU" sz="1800" b="1" dirty="0" smtClean="0">
                <a:solidFill>
                  <a:srgbClr val="333333"/>
                </a:solidFill>
                <a:latin typeface="YS Text"/>
              </a:rPr>
              <a:t> произведения.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7617742" y="3655173"/>
            <a:ext cx="1950719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Вариационная 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9350289" y="1371874"/>
            <a:ext cx="1950719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Двухчастная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3365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25E-6 -1.11111E-6 L 1.25E-6 -0.07222 " pathEditMode="relative" rAng="0" ptsTypes="AA">
                                      <p:cBhvr>
                                        <p:cTn id="3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375E-6 -2.96296E-6 L -4.375E-6 -0.07222 " pathEditMode="relative" rAng="0" ptsTypes="AA">
                                      <p:cBhvr>
                                        <p:cTn id="4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4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21" grpId="0" animBg="1"/>
      <p:bldP spid="24" grpId="0" animBg="1"/>
      <p:bldP spid="25" grpId="0" animBg="1"/>
      <p:bldP spid="28" grpId="0" animBg="1"/>
      <p:bldP spid="33" grpId="0" animBg="1"/>
      <p:bldP spid="16" grpId="0" animBg="1"/>
      <p:bldP spid="15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6688294" y="1343889"/>
            <a:ext cx="2175162" cy="9642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Пианисты 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593102" y="2653965"/>
            <a:ext cx="1732547" cy="8529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Трубачи  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2599509" y="2653966"/>
            <a:ext cx="1965233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Саксафонисты</a:t>
            </a: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5736370" y="2653966"/>
            <a:ext cx="168510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Дирижёры</a:t>
            </a:r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1707866" y="1352792"/>
            <a:ext cx="1783285" cy="9423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Певцы  </a:t>
            </a:r>
            <a:endParaRPr lang="ru-RU" dirty="0"/>
          </a:p>
        </p:txBody>
      </p:sp>
      <p:pic>
        <p:nvPicPr>
          <p:cNvPr id="29" name="Рисунок 28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133" y="4759807"/>
            <a:ext cx="1685295" cy="1778598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413429" y="313628"/>
            <a:ext cx="9889484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ru-RU" sz="4800" dirty="0" smtClean="0">
                <a:solidFill>
                  <a:prstClr val="white"/>
                </a:solidFill>
              </a:rPr>
              <a:t>Исполнители</a:t>
            </a:r>
            <a:endParaRPr lang="ru-RU" sz="4800" dirty="0">
              <a:solidFill>
                <a:prstClr val="white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143638" y="1343889"/>
            <a:ext cx="1744199" cy="9703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Циркачи </a:t>
            </a:r>
            <a:endParaRPr lang="ru-RU" dirty="0"/>
          </a:p>
        </p:txBody>
      </p:sp>
      <p:sp>
        <p:nvSpPr>
          <p:cNvPr id="16" name="Заголовок 3"/>
          <p:cNvSpPr txBox="1">
            <a:spLocks/>
          </p:cNvSpPr>
          <p:nvPr/>
        </p:nvSpPr>
        <p:spPr>
          <a:xfrm>
            <a:off x="2959769" y="4102768"/>
            <a:ext cx="8845119" cy="23196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>
                <a:solidFill>
                  <a:srgbClr val="333333"/>
                </a:solidFill>
                <a:latin typeface="YS Text"/>
              </a:rPr>
              <a:t>Исполнители музыки – </a:t>
            </a:r>
            <a:r>
              <a:rPr lang="ru-RU" sz="1800" dirty="0" smtClean="0">
                <a:solidFill>
                  <a:srgbClr val="333333"/>
                </a:solidFill>
                <a:latin typeface="YS Text"/>
              </a:rPr>
              <a:t> </a:t>
            </a:r>
            <a:r>
              <a:rPr lang="ru-RU" sz="1800" dirty="0">
                <a:solidFill>
                  <a:srgbClr val="333333"/>
                </a:solidFill>
                <a:latin typeface="YS Text"/>
              </a:rPr>
              <a:t>например, пианисты, скрипачи, певцы и т.д.) и те, которые принимают участие в различных формах ансамблевой игры или пения (любые музыканты).</a:t>
            </a:r>
            <a:endParaRPr lang="ru-RU" sz="1800" b="0" i="0" dirty="0">
              <a:solidFill>
                <a:srgbClr val="333333"/>
              </a:solidFill>
              <a:effectLst/>
              <a:latin typeface="YS Text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554826" y="1343889"/>
            <a:ext cx="1950719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Скрипачи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5230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25E-6 -1.11111E-6 L 1.25E-6 -0.07222 " pathEditMode="relative" rAng="0" ptsTypes="AA">
                                      <p:cBhvr>
                                        <p:cTn id="3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875E-6 3.33333E-6 L 1.875E-6 -0.07223 " pathEditMode="relative" rAng="0" ptsTypes="AA">
                                      <p:cBhvr>
                                        <p:cTn id="4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4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21" grpId="0" animBg="1"/>
      <p:bldP spid="24" grpId="0" animBg="1"/>
      <p:bldP spid="28" grpId="0" animBg="1"/>
      <p:bldP spid="33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6688294" y="1343889"/>
            <a:ext cx="2175162" cy="9642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Баллада 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593102" y="2653965"/>
            <a:ext cx="1732547" cy="8529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</a:t>
            </a:r>
            <a:r>
              <a:rPr lang="en-US" dirty="0" smtClean="0"/>
              <a:t>he Pull</a:t>
            </a: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4139976" y="1352792"/>
            <a:ext cx="1965233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</a:t>
            </a:r>
            <a:r>
              <a:rPr lang="en-US" dirty="0" smtClean="0"/>
              <a:t>The of Beat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5736370" y="2653966"/>
            <a:ext cx="168510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Вальсовый ритм</a:t>
            </a:r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1707866" y="1352792"/>
            <a:ext cx="1889576" cy="9423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Несинкопированный</a:t>
            </a:r>
            <a:r>
              <a:rPr lang="ru-RU" dirty="0" smtClean="0"/>
              <a:t>   </a:t>
            </a:r>
            <a:endParaRPr lang="ru-RU" dirty="0"/>
          </a:p>
        </p:txBody>
      </p:sp>
      <p:pic>
        <p:nvPicPr>
          <p:cNvPr id="29" name="Рисунок 28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133" y="4759807"/>
            <a:ext cx="1685295" cy="1778598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413429" y="313628"/>
            <a:ext cx="9889484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ru-RU" sz="4800" dirty="0" smtClean="0">
                <a:solidFill>
                  <a:prstClr val="white"/>
                </a:solidFill>
              </a:rPr>
              <a:t>Ритм </a:t>
            </a:r>
            <a:endParaRPr lang="ru-RU" sz="4800" dirty="0">
              <a:solidFill>
                <a:prstClr val="white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610854" y="2653965"/>
            <a:ext cx="2045368" cy="914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Непрогрессивный </a:t>
            </a:r>
            <a:endParaRPr lang="ru-RU" dirty="0"/>
          </a:p>
        </p:txBody>
      </p:sp>
      <p:sp>
        <p:nvSpPr>
          <p:cNvPr id="16" name="Заголовок 3"/>
          <p:cNvSpPr txBox="1">
            <a:spLocks/>
          </p:cNvSpPr>
          <p:nvPr/>
        </p:nvSpPr>
        <p:spPr>
          <a:xfrm>
            <a:off x="2959769" y="4102768"/>
            <a:ext cx="8845119" cy="23196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 smtClean="0">
                <a:solidFill>
                  <a:srgbClr val="333333"/>
                </a:solidFill>
                <a:latin typeface="YS Text"/>
              </a:rPr>
              <a:t>Музыкальный</a:t>
            </a:r>
            <a:r>
              <a:rPr lang="ru-RU" sz="1800" dirty="0">
                <a:solidFill>
                  <a:srgbClr val="333333"/>
                </a:solidFill>
                <a:latin typeface="YS Text"/>
              </a:rPr>
              <a:t> </a:t>
            </a:r>
            <a:r>
              <a:rPr lang="ru-RU" sz="1800" b="1" dirty="0">
                <a:solidFill>
                  <a:srgbClr val="333333"/>
                </a:solidFill>
                <a:latin typeface="YS Text"/>
              </a:rPr>
              <a:t>ритм</a:t>
            </a:r>
            <a:r>
              <a:rPr lang="ru-RU" sz="1800" dirty="0">
                <a:solidFill>
                  <a:srgbClr val="333333"/>
                </a:solidFill>
                <a:latin typeface="YS Text"/>
              </a:rPr>
              <a:t> – это организация мелодии во времени. Он показывает, как ноты соотносятся друг с другом по длительности звучания; то есть это комбинация пауз и звуков. </a:t>
            </a:r>
            <a:endParaRPr lang="ru-RU" sz="1800" b="0" i="0" dirty="0">
              <a:solidFill>
                <a:srgbClr val="333333"/>
              </a:solidFill>
              <a:effectLst/>
              <a:latin typeface="YS Text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554826" y="1343889"/>
            <a:ext cx="1950719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Пульсирующие восьмые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808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25E-6 -1.11111E-6 L 1.25E-6 -0.07222 " pathEditMode="relative" rAng="0" ptsTypes="AA">
                                      <p:cBhvr>
                                        <p:cTn id="3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125E-6 -3.7037E-6 L 3.125E-6 -0.07222 " pathEditMode="relative" rAng="0" ptsTypes="AA">
                                      <p:cBhvr>
                                        <p:cTn id="4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4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21" grpId="0" animBg="1"/>
      <p:bldP spid="24" grpId="0" animBg="1"/>
      <p:bldP spid="28" grpId="0" animBg="1"/>
      <p:bldP spid="33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6688294" y="1343889"/>
            <a:ext cx="2175162" cy="9642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Портаменто 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593102" y="2653965"/>
            <a:ext cx="1732547" cy="8529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Стаккато </a:t>
            </a:r>
            <a:r>
              <a:rPr lang="ru-RU" dirty="0" err="1" smtClean="0"/>
              <a:t>акценто</a:t>
            </a: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4139976" y="1352792"/>
            <a:ext cx="1965233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</a:t>
            </a:r>
            <a:r>
              <a:rPr lang="ru-RU" dirty="0"/>
              <a:t>Л</a:t>
            </a:r>
            <a:r>
              <a:rPr lang="ru-RU" dirty="0" smtClean="0"/>
              <a:t>егато 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5702721" y="2516273"/>
            <a:ext cx="168510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Нонлегато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2675166" y="2700034"/>
            <a:ext cx="1889576" cy="9423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Маркато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9" name="Рисунок 28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133" y="4759807"/>
            <a:ext cx="1685295" cy="1778598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413429" y="313628"/>
            <a:ext cx="9889484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ru-RU" sz="4800" dirty="0" smtClean="0">
                <a:solidFill>
                  <a:prstClr val="white"/>
                </a:solidFill>
              </a:rPr>
              <a:t>Исполнительские штрихи </a:t>
            </a:r>
            <a:endParaRPr lang="ru-RU" sz="4800" dirty="0">
              <a:solidFill>
                <a:prstClr val="white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464509" y="1343889"/>
            <a:ext cx="2045368" cy="914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Уно</a:t>
            </a:r>
            <a:r>
              <a:rPr lang="ru-RU" dirty="0" smtClean="0"/>
              <a:t> </a:t>
            </a:r>
            <a:r>
              <a:rPr lang="ru-RU" dirty="0" err="1" smtClean="0"/>
              <a:t>моменто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6" name="Заголовок 3"/>
          <p:cNvSpPr txBox="1">
            <a:spLocks/>
          </p:cNvSpPr>
          <p:nvPr/>
        </p:nvSpPr>
        <p:spPr>
          <a:xfrm>
            <a:off x="2959769" y="4860758"/>
            <a:ext cx="8845119" cy="15616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>
                <a:solidFill>
                  <a:srgbClr val="333333"/>
                </a:solidFill>
                <a:latin typeface="YS Text"/>
              </a:rPr>
              <a:t>Штрих</a:t>
            </a:r>
            <a:r>
              <a:rPr lang="ru-RU" sz="1800" dirty="0">
                <a:solidFill>
                  <a:srgbClr val="333333"/>
                </a:solidFill>
                <a:latin typeface="YS Text"/>
              </a:rPr>
              <a:t> — способ (приём и метод) исполнения нот, группы нот, образующих звук. </a:t>
            </a:r>
            <a:endParaRPr lang="ru-RU" sz="1800" b="0" i="0" dirty="0">
              <a:solidFill>
                <a:srgbClr val="333333"/>
              </a:solidFill>
              <a:effectLst/>
              <a:latin typeface="YS Text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554826" y="1343889"/>
            <a:ext cx="1950719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Стаккато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562656" y="3761058"/>
            <a:ext cx="1965233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</a:t>
            </a:r>
            <a:r>
              <a:rPr lang="ru-RU" dirty="0" err="1" smtClean="0"/>
              <a:t>Стаккатиссимо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989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25E-6 4.81481E-6 L 1.25E-6 -0.07223 " pathEditMode="relative" rAng="0" ptsTypes="AA">
                                      <p:cBhvr>
                                        <p:cTn id="3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54167E-6 -1.48148E-6 L 3.54167E-6 -0.07222 " pathEditMode="relative" rAng="0" ptsTypes="AA">
                                      <p:cBhvr>
                                        <p:cTn id="4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4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21" grpId="0" animBg="1"/>
      <p:bldP spid="24" grpId="0" animBg="1"/>
      <p:bldP spid="28" grpId="0" animBg="1"/>
      <p:bldP spid="33" grpId="0" animBg="1"/>
      <p:bldP spid="16" grpId="0" animBg="1"/>
      <p:bldP spid="17" grpId="0" animBg="1"/>
      <p:bldP spid="13" grpId="0" animBg="1"/>
    </p:bld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TM10001106[[fn=Эмблема]]</Template>
  <TotalTime>644</TotalTime>
  <Words>685</Words>
  <Application>Microsoft Office PowerPoint</Application>
  <PresentationFormat>Широкоэкранный</PresentationFormat>
  <Paragraphs>251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Corbel</vt:lpstr>
      <vt:lpstr>Gill Sans MT</vt:lpstr>
      <vt:lpstr>Impact</vt:lpstr>
      <vt:lpstr>YS Text</vt:lpstr>
      <vt:lpstr>Badge</vt:lpstr>
      <vt:lpstr>Цель:  расширить знания обучающихся в области музыкального искусства .</vt:lpstr>
      <vt:lpstr>Найди  лишнее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Список используемых интернет-ресурсов: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Найди  лишнее</dc:title>
  <dc:creator>USER</dc:creator>
  <cp:lastModifiedBy>USER</cp:lastModifiedBy>
  <cp:revision>74</cp:revision>
  <dcterms:created xsi:type="dcterms:W3CDTF">2023-12-08T11:21:09Z</dcterms:created>
  <dcterms:modified xsi:type="dcterms:W3CDTF">2024-01-16T12:52:23Z</dcterms:modified>
</cp:coreProperties>
</file>