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33"/>
  </p:notesMasterIdLst>
  <p:handoutMasterIdLst>
    <p:handoutMasterId r:id="rId34"/>
  </p:handoutMasterIdLst>
  <p:sldIdLst>
    <p:sldId id="314" r:id="rId5"/>
    <p:sldId id="385" r:id="rId6"/>
    <p:sldId id="384" r:id="rId7"/>
    <p:sldId id="386" r:id="rId8"/>
    <p:sldId id="387" r:id="rId9"/>
    <p:sldId id="388" r:id="rId10"/>
    <p:sldId id="390" r:id="rId11"/>
    <p:sldId id="391" r:id="rId12"/>
    <p:sldId id="392" r:id="rId13"/>
    <p:sldId id="394" r:id="rId14"/>
    <p:sldId id="393" r:id="rId15"/>
    <p:sldId id="395" r:id="rId16"/>
    <p:sldId id="396" r:id="rId17"/>
    <p:sldId id="399" r:id="rId18"/>
    <p:sldId id="400" r:id="rId19"/>
    <p:sldId id="401" r:id="rId20"/>
    <p:sldId id="403" r:id="rId21"/>
    <p:sldId id="404" r:id="rId22"/>
    <p:sldId id="405" r:id="rId23"/>
    <p:sldId id="406" r:id="rId24"/>
    <p:sldId id="397" r:id="rId25"/>
    <p:sldId id="398" r:id="rId26"/>
    <p:sldId id="409" r:id="rId27"/>
    <p:sldId id="410" r:id="rId28"/>
    <p:sldId id="407" r:id="rId29"/>
    <p:sldId id="408" r:id="rId30"/>
    <p:sldId id="411" r:id="rId31"/>
    <p:sldId id="374" r:id="rId32"/>
  </p:sldIdLst>
  <p:sldSz cx="12190413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гишев Владимир Геннадьевич" initials="ИВГ" lastIdx="1" clrIdx="0"/>
  <p:cmAuthor id="2" name="Пользователь Windows" initials="ПW" lastIdx="1" clrIdx="1"/>
  <p:cmAuthor id="3" name="Каргина Зоя Алексеевна" initials="КЗА" lastIdx="0" clrIdx="2">
    <p:extLst>
      <p:ext uri="{19B8F6BF-5375-455C-9EA6-DF929625EA0E}">
        <p15:presenceInfo xmlns:p15="http://schemas.microsoft.com/office/powerpoint/2012/main" userId="S-1-5-21-1771183662-318942766-1242527282-49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68"/>
    <a:srgbClr val="BBD0EC"/>
    <a:srgbClr val="004D8D"/>
    <a:srgbClr val="E71C23"/>
    <a:srgbClr val="005DA6"/>
    <a:srgbClr val="7DADDC"/>
    <a:srgbClr val="A1C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6" autoAdjust="0"/>
    <p:restoredTop sz="94660"/>
  </p:normalViewPr>
  <p:slideViewPr>
    <p:cSldViewPr>
      <p:cViewPr varScale="1">
        <p:scale>
          <a:sx n="110" d="100"/>
          <a:sy n="110" d="100"/>
        </p:scale>
        <p:origin x="312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98606-0DDD-4E18-88AE-8F0F872E403B}" type="datetimeFigureOut">
              <a:rPr lang="ru-RU" smtClean="0"/>
              <a:t>12.07.2021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6E111-FCA9-4014-8FC1-F7BF35E59A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49325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0DA35-9533-4135-BA52-E288E3750D39}" type="datetimeFigureOut">
              <a:rPr lang="ru-RU" smtClean="0"/>
              <a:t>12.07.2021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63A24-01AC-4F5A-935A-DADAA9D5A94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59642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25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876" y="2514601"/>
            <a:ext cx="8914239" cy="2262781"/>
          </a:xfrm>
        </p:spPr>
        <p:txBody>
          <a:bodyPr anchor="b">
            <a:normAutofit/>
          </a:bodyPr>
          <a:lstStyle>
            <a:lvl1pPr>
              <a:defRPr sz="5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876" y="4777380"/>
            <a:ext cx="891423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425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4529541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16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09600"/>
            <a:ext cx="891423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98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586" y="3505200"/>
            <a:ext cx="753557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07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2438401"/>
            <a:ext cx="891424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90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9723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27407"/>
            <a:ext cx="891423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867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645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3602" y="627406"/>
            <a:ext cx="2207314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875" y="627406"/>
            <a:ext cx="6476157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929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10" y="609600"/>
            <a:ext cx="858708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244" y="4013200"/>
            <a:ext cx="859555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7" y="4527448"/>
            <a:ext cx="859554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5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10" y="609600"/>
            <a:ext cx="858708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244" y="4013200"/>
            <a:ext cx="859555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7" y="4527448"/>
            <a:ext cx="859554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40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10" y="609600"/>
            <a:ext cx="858708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244" y="4013200"/>
            <a:ext cx="859555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7" y="4527448"/>
            <a:ext cx="859554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8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588" y="624110"/>
            <a:ext cx="891052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875" y="2133600"/>
            <a:ext cx="891424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90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2058750"/>
            <a:ext cx="891423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3530129"/>
            <a:ext cx="891423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9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875" y="2133600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9811" y="2126222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06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991" y="1972703"/>
            <a:ext cx="3992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875" y="2548966"/>
            <a:ext cx="4342328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5653" y="1969475"/>
            <a:ext cx="399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024" y="2545738"/>
            <a:ext cx="4338109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31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86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74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446088"/>
            <a:ext cx="3504743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189" y="446089"/>
            <a:ext cx="518092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5" y="1598613"/>
            <a:ext cx="3504743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0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4800600"/>
            <a:ext cx="891424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875" y="634965"/>
            <a:ext cx="891424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367338"/>
            <a:ext cx="891424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67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145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8" y="-786"/>
            <a:ext cx="2356367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5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587" y="624110"/>
            <a:ext cx="891052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2133600"/>
            <a:ext cx="891424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0264" y="6130437"/>
            <a:ext cx="114613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99930-38A5-4977-B6BF-F061DC84B2B9}" type="datetimeFigureOut">
              <a:rPr lang="ru-RU" smtClean="0"/>
              <a:pPr/>
              <a:t>12.07.2021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876" y="6135809"/>
            <a:ext cx="761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744" y="787783"/>
            <a:ext cx="77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16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</p:sldLayoutIdLst>
  <p:txStyles>
    <p:titleStyle>
      <a:lvl1pPr algn="l" defTabSz="457154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6" indent="-342866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86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40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194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T-mailkarginazoya@rambler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165" y="1628800"/>
            <a:ext cx="10361851" cy="194421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Технология разработки / корректировки дополнительной общеобразовательной общеразвивающей программы в </a:t>
            </a:r>
            <a:b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современных условиях</a:t>
            </a:r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573" y="4365505"/>
            <a:ext cx="10751267" cy="2303855"/>
          </a:xfrm>
        </p:spPr>
        <p:txBody>
          <a:bodyPr>
            <a:normAutofit fontScale="92500"/>
          </a:bodyPr>
          <a:lstStyle/>
          <a:p>
            <a:pPr algn="r" eaLnBrk="1" hangingPunct="1"/>
            <a:r>
              <a:rPr lang="ru-RU" altLang="ru-RU" sz="3600" dirty="0">
                <a:solidFill>
                  <a:srgbClr val="002060"/>
                </a:solidFill>
              </a:rPr>
              <a:t>Каргина Зоя Алексеевна</a:t>
            </a:r>
          </a:p>
          <a:p>
            <a:pPr algn="r">
              <a:spcBef>
                <a:spcPts val="0"/>
              </a:spcBef>
            </a:pPr>
            <a:r>
              <a:rPr lang="ru-RU" altLang="ru-RU" sz="2400" dirty="0">
                <a:solidFill>
                  <a:srgbClr val="002060"/>
                </a:solidFill>
              </a:rPr>
              <a:t>начальник </a:t>
            </a:r>
            <a:r>
              <a:rPr lang="ru-RU" sz="2400" dirty="0">
                <a:solidFill>
                  <a:srgbClr val="002060"/>
                </a:solidFill>
              </a:rPr>
              <a:t>Нормативно-методического отдела</a:t>
            </a:r>
          </a:p>
          <a:p>
            <a:pPr algn="r"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</a:rPr>
              <a:t>Управления дополнительных образовательных программ </a:t>
            </a:r>
          </a:p>
          <a:p>
            <a:pPr algn="r"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</a:rPr>
              <a:t>Государственного бюджетного профессионального образовательного </a:t>
            </a:r>
          </a:p>
          <a:p>
            <a:pPr algn="r"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</a:rPr>
              <a:t>Учреждения города Москвы «Воробьевы горы»</a:t>
            </a:r>
            <a:r>
              <a:rPr lang="ru-RU" altLang="ru-RU" sz="2400" dirty="0">
                <a:solidFill>
                  <a:srgbClr val="002060"/>
                </a:solidFill>
              </a:rPr>
              <a:t>,</a:t>
            </a:r>
          </a:p>
          <a:p>
            <a:pPr algn="r">
              <a:spcBef>
                <a:spcPts val="0"/>
              </a:spcBef>
            </a:pPr>
            <a:r>
              <a:rPr lang="ru-RU" altLang="ru-RU" sz="2400" dirty="0">
                <a:solidFill>
                  <a:srgbClr val="002060"/>
                </a:solidFill>
              </a:rPr>
              <a:t>кандидат педагогических наук, доцент</a:t>
            </a:r>
          </a:p>
        </p:txBody>
      </p:sp>
    </p:spTree>
    <p:extLst>
      <p:ext uri="{BB962C8B-B14F-4D97-AF65-F5344CB8AC3E}">
        <p14:creationId xmlns:p14="http://schemas.microsoft.com/office/powerpoint/2010/main" val="200233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9" y="476673"/>
            <a:ext cx="7560840" cy="11521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700808"/>
            <a:ext cx="10585176" cy="302433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предлагаемых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их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комплексное развитие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деятельности любой направленности и профиля у ребёнка происходит: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интеллектуальное развитие: ведь мы всё время обращаемся к его интеллекту, заставляем его думать, запоминать, анализировать и так далее, расширяем его кругозор, знакомим с новой терминологией (и так можно ещё долго продолжать);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ребёнка: ведь мы включаем его в новые социальные отношения, предъявляем ему новые социальные требования, учим достигать результата в любой начатой работе, помогаем адекватно пережить успех и неудачу, и так далее; а в тех видах деятельности, где предполагается командное, групповое или коллективное действие открываются широкие и благоприятные условия для формирования у детей коллективизма или, как говорят сегодня, навыков социального партнёрства;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957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763284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060848"/>
            <a:ext cx="10585176" cy="266429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предлагаемых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их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комплексное развитие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деятельности любой направленности и профиля у ребёнка происходит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специальных способностей, связанных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конкретным видом деятельности;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физиологическое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 же, в зависимости от профиля деятельности у одних детей – это сила или гибкость, у других – мелкая моторика рук или ног, а у третьих – развитость слуховых или зрительных анализаторов, и так далее;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личностных качеств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целеустремлённость, воля, адекватная самооценка, толерантность и другие.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0311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763284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185434"/>
            <a:ext cx="10585176" cy="253971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писание новизны /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программы 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(отличительные особенности) программы может быть в: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процесса,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диагностике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результативности,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обеспечении,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объединении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позиций, заимствованных из других программ.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5742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CD06934-39D2-4042-8B66-4EA9A52E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759" y="1883684"/>
            <a:ext cx="9440356" cy="202994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воспитательного компонента 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общеразвивающей программы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00AFBA1-AB8A-4395-958F-E603E509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5926" y="3429000"/>
            <a:ext cx="21602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089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71145-A054-4C14-8799-22AEE57C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702" y="836712"/>
            <a:ext cx="10009112" cy="57222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компонента дополнительной общеобразовательной общеразвивающей программы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677244" y="1960797"/>
            <a:ext cx="8595550" cy="58481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30387E-A4D5-4C19-BA4D-6626BD55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726" y="2545608"/>
            <a:ext cx="9217024" cy="349541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Рациональный подход - сосредоточить своё внимание на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у обучающихся основ культуры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той области профильной деятельности, которая составляет содержательную основу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5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71145-A054-4C14-8799-22AEE57C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718" y="908720"/>
            <a:ext cx="9577064" cy="5002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компонента дополнительной общеобразовательной общеразвивающей программы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1558702" y="1960797"/>
            <a:ext cx="7714092" cy="584811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30387E-A4D5-4C19-BA4D-6626BD55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8702" y="2611502"/>
            <a:ext cx="10081120" cy="3429520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i="1" dirty="0">
                <a:solidFill>
                  <a:schemeClr val="tx1"/>
                </a:solidFill>
              </a:rPr>
              <a:t>Дополнительная общеразвивающая программа</a:t>
            </a:r>
            <a:endParaRPr lang="ru-RU" sz="240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2400" b="1" i="1" dirty="0">
                <a:solidFill>
                  <a:schemeClr val="tx1"/>
                </a:solidFill>
              </a:rPr>
              <a:t>«Обучение игре на домре»</a:t>
            </a:r>
            <a:endParaRPr lang="ru-RU" sz="2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ru-RU" sz="24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</a:rPr>
              <a:t>Цель программы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(стартовый / ознакомительный </a:t>
            </a:r>
            <a:r>
              <a:rPr lang="ru-RU" sz="2400" i="1" dirty="0">
                <a:solidFill>
                  <a:schemeClr val="tx1"/>
                </a:solidFill>
              </a:rPr>
              <a:t>уровень ДОП) </a:t>
            </a:r>
            <a:r>
              <a:rPr lang="ru-RU" sz="2400" dirty="0">
                <a:solidFill>
                  <a:schemeClr val="tx1"/>
                </a:solidFill>
              </a:rPr>
              <a:t>– развитие базовых музыкальных способностей обучающихся, формирование у них начального уровня знаний, умений и навыков игры на домре, </a:t>
            </a:r>
            <a:r>
              <a:rPr lang="ru-RU" sz="2400" b="1" dirty="0">
                <a:solidFill>
                  <a:srgbClr val="C00000"/>
                </a:solidFill>
              </a:rPr>
              <a:t>воспитание культуры восприятия </a:t>
            </a:r>
            <a:r>
              <a:rPr lang="ru-RU" sz="2400" b="1" dirty="0" smtClean="0">
                <a:solidFill>
                  <a:srgbClr val="C00000"/>
                </a:solidFill>
              </a:rPr>
              <a:t>музыки.</a:t>
            </a:r>
            <a:endParaRPr lang="ru-RU" sz="2400" b="1" dirty="0">
              <a:solidFill>
                <a:srgbClr val="C00000"/>
              </a:solidFill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Цель программы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i="1" dirty="0">
                <a:solidFill>
                  <a:schemeClr val="tx1"/>
                </a:solidFill>
              </a:rPr>
              <a:t>базовый уровень ДОП) </a:t>
            </a:r>
            <a:r>
              <a:rPr lang="ru-RU" sz="2400" dirty="0">
                <a:solidFill>
                  <a:schemeClr val="tx1"/>
                </a:solidFill>
              </a:rPr>
              <a:t>– развитие музыкально-исполнительских способностей обучающихся, формирование у них базового уровня знаний, умений и навыков игры на домре, </a:t>
            </a:r>
            <a:r>
              <a:rPr lang="ru-RU" sz="2400" b="1" dirty="0">
                <a:solidFill>
                  <a:srgbClr val="C00000"/>
                </a:solidFill>
              </a:rPr>
              <a:t>воспитание культуры сценического исполнения музыкального произведения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Цель программы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(продвинутый / </a:t>
            </a:r>
            <a:r>
              <a:rPr lang="ru-RU" sz="2400" i="1" dirty="0" smtClean="0">
                <a:solidFill>
                  <a:schemeClr val="tx1"/>
                </a:solidFill>
              </a:rPr>
              <a:t>углублённый </a:t>
            </a:r>
            <a:r>
              <a:rPr lang="ru-RU" sz="2400" i="1" dirty="0">
                <a:solidFill>
                  <a:schemeClr val="tx1"/>
                </a:solidFill>
              </a:rPr>
              <a:t>уровень ДОП) </a:t>
            </a:r>
            <a:r>
              <a:rPr lang="ru-RU" sz="2400" dirty="0">
                <a:solidFill>
                  <a:schemeClr val="tx1"/>
                </a:solidFill>
              </a:rPr>
              <a:t>– развитие музыкально-творческих способностей обучающихся, совершенствование их музыкально-технической подготовки, </a:t>
            </a:r>
            <a:r>
              <a:rPr lang="ru-RU" sz="2400" b="1" dirty="0">
                <a:solidFill>
                  <a:srgbClr val="C00000"/>
                </a:solidFill>
              </a:rPr>
              <a:t>воспитание общей музыкальной культуры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31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71145-A054-4C14-8799-22AEE57C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750" y="908720"/>
            <a:ext cx="9001000" cy="5002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компонента дополнительной общеобразовательной общеразвивающей программы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1270670" y="1960797"/>
            <a:ext cx="8002124" cy="584811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30387E-A4D5-4C19-BA4D-6626BD55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4686" y="2545607"/>
            <a:ext cx="10225136" cy="4057979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b="1" i="1" dirty="0">
                <a:solidFill>
                  <a:schemeClr val="tx1"/>
                </a:solidFill>
              </a:rPr>
              <a:t>Дополнительная общеразвивающая программа</a:t>
            </a:r>
            <a:endParaRPr lang="ru-RU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b="1" i="1" dirty="0">
                <a:solidFill>
                  <a:schemeClr val="tx1"/>
                </a:solidFill>
              </a:rPr>
              <a:t>«Обучение игре на домре. </a:t>
            </a:r>
            <a:r>
              <a:rPr lang="en-US" b="1" i="1" dirty="0">
                <a:solidFill>
                  <a:schemeClr val="tx1"/>
                </a:solidFill>
              </a:rPr>
              <a:t>I</a:t>
            </a:r>
            <a:r>
              <a:rPr lang="ru-RU" b="1" i="1" dirty="0">
                <a:solidFill>
                  <a:schemeClr val="tx1"/>
                </a:solidFill>
              </a:rPr>
              <a:t> ступень»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Цель программы – … воспитание культуры восприятия музыки.</a:t>
            </a:r>
          </a:p>
          <a:p>
            <a:pPr algn="just"/>
            <a:r>
              <a:rPr lang="ru-RU" i="1" dirty="0">
                <a:solidFill>
                  <a:schemeClr val="tx1"/>
                </a:solidFill>
              </a:rPr>
              <a:t>Воспитательные задачи: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– воспитание у обучающихся осознанного стремления к общению с музыкой, целенаправленного слушания музыкальных произведений, высказывания суждений о прослушанных произведениях;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– воспитание у юных музыкантов хорошего музыкального вкуса, чувства музыкального стиля;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– воспитание у обучающихся самоорганизованности, ответственности, работоспособности;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– формирование у них психологической устойчивости к публичным выступлениям.</a:t>
            </a:r>
            <a:endParaRPr lang="ru-RU" dirty="0"/>
          </a:p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169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71145-A054-4C14-8799-22AEE57C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751" y="548680"/>
            <a:ext cx="9721079" cy="86409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воспитательного компонента дополнительной общеобразовательной общеразвивающей программы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30387E-A4D5-4C19-BA4D-6626BD55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6693" y="1764849"/>
            <a:ext cx="9001001" cy="577440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Личностные результаты (результаты воспитания)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98663" y="2548966"/>
            <a:ext cx="3672408" cy="3354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Воспитательная задача – воспитание у обучающихся осознанного стремления к общению с музыкой, целенаправленного слушания музыкальных произведений, высказывания суждений о прослушанных произведениях.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447134" y="2545737"/>
            <a:ext cx="6264696" cy="4127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Личностные результаты: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обучающий систематически посещает музыкальные спектакли, концерты, музеи;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обучающийся способен к прослушиванию музыкального произведения в «отрыве» от другой деятельности и при отсутствии визуального сопровождения;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 обсуждении результатов знакомства с музыкальным произведением или спектаклем обучающий способен высказать и обосновать свои впечатления и суждения.</a:t>
            </a:r>
          </a:p>
        </p:txBody>
      </p:sp>
    </p:spTree>
    <p:extLst>
      <p:ext uri="{BB962C8B-B14F-4D97-AF65-F5344CB8AC3E}">
        <p14:creationId xmlns:p14="http://schemas.microsoft.com/office/powerpoint/2010/main" val="3140081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71145-A054-4C14-8799-22AEE57C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743" y="624110"/>
            <a:ext cx="9584372" cy="128089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воспитательного компонента дополнительной общеобразовательной общеразвивающей программы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30387E-A4D5-4C19-BA4D-6626BD55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657" y="1700688"/>
            <a:ext cx="8597136" cy="657640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 Личностные результаты (результаты воспитания)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0631" y="2548966"/>
            <a:ext cx="3998480" cy="335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Воспитательная задача – воспитание у юных музыкантов хорошего музыкального вкуса, чувства музыкального стиля.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447134" y="2610212"/>
            <a:ext cx="6408712" cy="41110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Личностные результаты – у обучающихся сформировано: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интуитивное понимание «хорошей» музыки, «хорошего» исполнения музыкального произведения;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стремление к исполнению музыкального произведения в соответствии с его стилистическими особенностями.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98984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71145-A054-4C14-8799-22AEE57C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719" y="624110"/>
            <a:ext cx="9800396" cy="88594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воспитательного компонента дополнительной общеобразовательной общеразвивающей программы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30387E-A4D5-4C19-BA4D-6626BD55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6693" y="1748808"/>
            <a:ext cx="8640961" cy="561401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Личностные результаты (результаты воспитания)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54646" y="2548966"/>
            <a:ext cx="4040775" cy="335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Воспитательная задача – воспитание у обучающихся самоорганизованности, ответственности, работоспособности.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375126" y="2545737"/>
            <a:ext cx="6408712" cy="2971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Личностные результаты – обучающийся: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самостоятелен и систематичен в домашних занятиях,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понимает свою личную ответственность за качество исполнения музыкального произведения,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активно музицирует в различных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141138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CD06934-39D2-4042-8B66-4EA9A52E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759" y="1883684"/>
            <a:ext cx="9440356" cy="202994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00AFBA1-AB8A-4395-958F-E603E509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5926" y="3429000"/>
            <a:ext cx="21602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431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71145-A054-4C14-8799-22AEE57C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759" y="624110"/>
            <a:ext cx="9440356" cy="89414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воспитательного компонента дополнительной общеобразовательной общеразвивающей программы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30387E-A4D5-4C19-BA4D-6626BD55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8701" y="1748808"/>
            <a:ext cx="8928993" cy="528064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 Личностные результаты (результаты воспитания)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82639" y="2548966"/>
            <a:ext cx="3998480" cy="335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Воспитательная задача – формирование у них (обучающихся) психологической устойчивости к публичным выступлениям.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447134" y="2545737"/>
            <a:ext cx="6192688" cy="43118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Личностные результаты – обучающийся способен: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самостоятельно преодолеть «сценическое волнение»,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внутренне «собраться» и исполнить музыкальное произведение на сцене от начала до конца,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 возникновении проблем в ходе публичного выступления быстро сориентироваться в ситуации и закончить его,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проанализировать состоявшееся публичное выступление.</a:t>
            </a:r>
          </a:p>
        </p:txBody>
      </p:sp>
    </p:spTree>
    <p:extLst>
      <p:ext uri="{BB962C8B-B14F-4D97-AF65-F5344CB8AC3E}">
        <p14:creationId xmlns:p14="http://schemas.microsoft.com/office/powerpoint/2010/main" val="1404304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CD06934-39D2-4042-8B66-4EA9A52E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875" y="1883684"/>
            <a:ext cx="8914239" cy="2029942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описания форм и режима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по дополнительной общеобразовательной общеразвивающей программе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00AFBA1-AB8A-4395-958F-E603E509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5926" y="3429000"/>
            <a:ext cx="21602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92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описания форм и режима занятий по дополнительной общеобразовательной общеразвивающей программе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916832"/>
            <a:ext cx="10585176" cy="2808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современными нормативно-правовыми документами мы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можем: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очные, очно-заочные и заочные занятия.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электронного обучения и дистанционных образовательных технологий.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формы аудиторных и внеаудиторных занятий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0679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форм и режима занятий по дополнительной общеобразовательной общеразвивающей программе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916832"/>
            <a:ext cx="10585176" cy="2808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современными нормативно-правовыми документами мы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можем: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очные, очно-заочные и заочные занятия.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электронного обучения и дистанционных образовательных технологий.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формы аудиторных и внеаудиторных занятий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819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форм и режима занятий по дополнительной общеобразовательной общеразвивающей программе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916832"/>
            <a:ext cx="10585176" cy="2808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Необходимо: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периодической смене организационного формата обучения в программе указать основной (например, очные занятия) и дополнительный (например,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обучение и дистанционные образовательные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технологии). И наоборот.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смешанной формы обучения (очные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дистанционные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занятия) указать их соотношение (объём учебных часов).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562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CD06934-39D2-4042-8B66-4EA9A52E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875" y="1883684"/>
            <a:ext cx="8914239" cy="202994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раздела «Организационно-методическое обеспечение программы»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00AFBA1-AB8A-4395-958F-E603E509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5926" y="3429000"/>
            <a:ext cx="21602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381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«Организационно-методическое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844824"/>
            <a:ext cx="10585176" cy="45365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Обновление пункта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«Методическое обеспечение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программы» (возможный вариант структуры):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методические материалы: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очных занятий – это те наглядно-методические материалы, которые мы используем в процессе аудиторных занятий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обучающимися;</a:t>
            </a:r>
          </a:p>
          <a:p>
            <a:pPr lvl="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в рамках электронного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материалы для самостоятельных (внеаудиторных) занятий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lvl="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дистанционного обучения – это электронные версии учебно-методических материалов, с которыми обучающиеся будут работать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159674"/>
              </p:ext>
            </p:extLst>
          </p:nvPr>
        </p:nvGraphicFramePr>
        <p:xfrm>
          <a:off x="1486693" y="2780927"/>
          <a:ext cx="10297145" cy="1152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4011"/>
                <a:gridCol w="2574011"/>
                <a:gridCol w="2574011"/>
                <a:gridCol w="2575112"/>
              </a:tblGrid>
              <a:tr h="289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Методические материалы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очные занятия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электронное обучение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дистанционное обучение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637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раздел. …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7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 1.1. 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750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раздела «Организационно-методическое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916832"/>
            <a:ext cx="10585176" cy="2808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пункта «Информационное обеспечение программы» (Список литературы):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нормативно-правовых документов, указанных в списке литературы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программе: изъять те документы, которые уже утратили силу, дополнить новые документы.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 по тематике программы необходимо дополнить: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информации, на которые были даны ссылки в программе;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последние 5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(не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книги и учебно-методические пособия, но и статьи из педагогической периодики (печатные или электронные издания), авторефераты диссертаций (которые находятся в открытом доступе), названия педагогических и профильных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сайтов, и другие.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601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838F3B-5AFD-48CC-A6E9-6EE9CED7A1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42678" y="980728"/>
            <a:ext cx="10441161" cy="49311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Каргина Зоя Алексеевна – начальник Нормативно-методического отдела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Управления дополнительных образовательных программ Государственного бюджетного профессионального учреждения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города Москвы «Воробьевы горы»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Кандидат педагогических наук, доцент</a:t>
            </a:r>
          </a:p>
          <a:p>
            <a:pPr marL="0" indent="0" algn="ctr">
              <a:buNone/>
            </a:pPr>
            <a:r>
              <a:rPr lang="en-US" sz="28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e-mail: </a:t>
            </a:r>
            <a:r>
              <a:rPr lang="en-US" sz="2800" dirty="0">
                <a:solidFill>
                  <a:srgbClr val="FB4A1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karginazoya@rambler.ru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You Tube</a:t>
            </a:r>
            <a:r>
              <a:rPr lang="ru-RU" sz="2800" dirty="0">
                <a:solidFill>
                  <a:schemeClr val="tx1"/>
                </a:solidFill>
              </a:rPr>
              <a:t>: Дополнительное образование детей простыми словами</a:t>
            </a:r>
          </a:p>
        </p:txBody>
      </p:sp>
    </p:spTree>
    <p:extLst>
      <p:ext uri="{BB962C8B-B14F-4D97-AF65-F5344CB8AC3E}">
        <p14:creationId xmlns:p14="http://schemas.microsoft.com/office/powerpoint/2010/main" val="298350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8784975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132856"/>
            <a:ext cx="10585176" cy="2592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оформления: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– пытаясь сделать свою программу научно обоснованной и современной, автор-составитель начинает переписывать из различных источников наукообразные фразы и термины, зачастую, не понимая их сути и трактовок;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– наоборот, не утруждая себя какой-либо аналитической деятельностью, автор-составитель заимствует из чужих программ фрагменты текста, зачастую не очень соответствующие современной социокультурной ситуации и актуальному уровню деятельности и развития дополнительного образования детей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941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7848871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276872"/>
            <a:ext cx="10585176" cy="2448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третий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– автор-составитель обвиняет всех: СМИ и социальные сети – за негативное влияние на детей, семью – за то, что не так воспитывает детей, школу – за то, что плохо учит по его «предмету» и так далее.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четвёртый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– автор-составитель излагает совершенно правильные позиции, отражающие влияние конкретного вида деятельности (музыки, хореографии, туризма и так далее) на развитие личности ребёнка; ещё раз повторю: совершенно правильные позиции, НО! эти позиции являются правильными сегодня, и пять лет назад, и двадцать лет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901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763284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852936"/>
            <a:ext cx="10585176" cy="18722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ктуальность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– это её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здесь, сегодня и сейчас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конкретных детей, которые учатся в этой школе, живут в этой местности и так далее.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881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763284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060848"/>
            <a:ext cx="10585176" cy="2664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одержательная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актуальности программы: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сформулированная педагогическая проблема, которая рассматривается автором программы как значимая;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решения заявленной проблемы в процессе предлагаемой учащимся деятельности;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разностороннего развития личности учащегося в процессе предлагаемой ему деятельности (педагогическая целесообразность программы);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новизна/отличительные особенности программы.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563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763284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414686" y="2420888"/>
            <a:ext cx="10585176" cy="24501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актуальности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выступления руководства страны, Министерства просвещения Российской Федерации, федеральные проекты в сфере образования и так далее;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нормативные документы в области образования и дополнительного образования детей;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современных социологических и педагогических исследований проблем детства, образования в целом и в конкретной области деятельности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23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763284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492896"/>
            <a:ext cx="10585176" cy="2232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актуальности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тенденций развития образования, дополнительного образования и конкретной области деятельности;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образовательных запросов детей и родителей в сфере дополнительного образования детей (по результатам официально проведённых социологических исследований);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многолетнего опыта работы с учащимися в условиях дополнительного образования детей.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6280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763284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дополнительной общеобразовательной общеразвивающей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844824"/>
            <a:ext cx="10585176" cy="46085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Пример</a:t>
            </a:r>
            <a:r>
              <a:rPr lang="ru-RU" sz="2400" b="1" dirty="0"/>
              <a:t>.</a:t>
            </a:r>
            <a:endParaRPr lang="ru-RU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/>
              <a:t>Дополнительная общеразвивающая программа</a:t>
            </a:r>
            <a:endParaRPr lang="ru-RU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/>
              <a:t>«Обучение игре на домре. </a:t>
            </a:r>
            <a:r>
              <a:rPr lang="en-US" sz="2400" b="1" i="1" dirty="0"/>
              <a:t>I</a:t>
            </a:r>
            <a:r>
              <a:rPr lang="ru-RU" sz="2400" b="1" i="1" dirty="0"/>
              <a:t> ступень»</a:t>
            </a:r>
            <a:endParaRPr lang="ru-RU" sz="24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i="1" dirty="0"/>
              <a:t>Актуальность программы</a:t>
            </a:r>
            <a:r>
              <a:rPr lang="ru-RU" sz="2000" dirty="0"/>
              <a:t>. В рамках Федерального проекта </a:t>
            </a:r>
            <a:r>
              <a:rPr lang="ru-RU" sz="2000" b="1" dirty="0"/>
              <a:t>«</a:t>
            </a:r>
            <a:r>
              <a:rPr lang="ru-RU" sz="2000" dirty="0"/>
              <a:t>Патриотическое воспитание граждан Российской Федерации» (2021–2024 годы) патриотическое воспитание определяется как воспитание патриотической личности, характеризующееся развитием в гражданине фундаментальной личностной установки, содержанием которой является неразрывная связь с историей, традицией, территорией и культурой своей страны, в целом и частном, то есть от уровня малой Родины до великой Родины.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В условиях дополнительного образования патриотическое воспитание может быть реализовано в процессе обучения детей и подростков исполнительству на русских народных инструментах, среди которых значимое место занимает обучение игре на домре.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1032"/>
            <a:ext cx="5192713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44804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159C605AD9E1B41A17D0B316CC4C052" ma:contentTypeVersion="8" ma:contentTypeDescription="Создание документа." ma:contentTypeScope="" ma:versionID="41eef153182027e63b094564fee0b017">
  <xsd:schema xmlns:xsd="http://www.w3.org/2001/XMLSchema" xmlns:xs="http://www.w3.org/2001/XMLSchema" xmlns:p="http://schemas.microsoft.com/office/2006/metadata/properties" xmlns:ns2="7937f609-d791-4f17-a314-ae4ba3027960" xmlns:ns3="06a216b6-75da-4498-9879-fed5687f1b7d" targetNamespace="http://schemas.microsoft.com/office/2006/metadata/properties" ma:root="true" ma:fieldsID="13edcf7ce1c96b63fcb978b22a42b7ae" ns2:_="" ns3:_="">
    <xsd:import namespace="7937f609-d791-4f17-a314-ae4ba3027960"/>
    <xsd:import namespace="06a216b6-75da-4498-9879-fed5687f1b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7f609-d791-4f17-a314-ae4ba30279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a216b6-75da-4498-9879-fed5687f1b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B88834-2DDA-4502-B042-F95740A79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7f609-d791-4f17-a314-ae4ba3027960"/>
    <ds:schemaRef ds:uri="06a216b6-75da-4498-9879-fed5687f1b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1F0661-458D-4D7E-BAC7-C6DC1098D75C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6a216b6-75da-4498-9879-fed5687f1b7d"/>
    <ds:schemaRef ds:uri="7937f609-d791-4f17-a314-ae4ba302796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96B1563-6679-4A22-BF23-9CE1429ED7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3459</TotalTime>
  <Words>1785</Words>
  <Application>Microsoft Office PowerPoint</Application>
  <PresentationFormat>Произвольный</PresentationFormat>
  <Paragraphs>182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Технология разработки / корректировки дополнительной общеобразовательной общеразвивающей программы в  современных условиях 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Обоснование актуальности дополнительной общеобразовательной общеразвивающей программы</vt:lpstr>
      <vt:lpstr>Оформление воспитательного компонента дополнительной общеобразовательной общеразвивающей программы</vt:lpstr>
      <vt:lpstr>Оформление воспитательного компонента дополнительной общеобразовательной общеразвивающей программы</vt:lpstr>
      <vt:lpstr>Оформление воспитательного компонента дополнительной общеобразовательной общеразвивающей программы</vt:lpstr>
      <vt:lpstr>Оформление воспитательного компонента дополнительной общеобразовательной общеразвивающей программы</vt:lpstr>
      <vt:lpstr>Оформление воспитательного компонента дополнительной общеобразовательной общеразвивающей программы</vt:lpstr>
      <vt:lpstr>Оформление воспитательного компонента дополнительной общеобразовательной общеразвивающей программы</vt:lpstr>
      <vt:lpstr>Оформление воспитательного компонента дополнительной общеобразовательной общеразвивающей программы</vt:lpstr>
      <vt:lpstr> Оформление воспитательного компонента дополнительной общеобразовательной общеразвивающей программы</vt:lpstr>
      <vt:lpstr>Обновление описания форм и режима занятий по дополнительной общеобразовательной общеразвивающей программе</vt:lpstr>
      <vt:lpstr> Обновление описания форм и режима занятий по дополнительной общеобразовательной общеразвивающей программе</vt:lpstr>
      <vt:lpstr>Обновление описания форм и режима занятий по дополнительной общеобразовательной общеразвивающей программе</vt:lpstr>
      <vt:lpstr>Обновление описания форм и режима занятий по дополнительной общеобразовательной общеразвивающей программе</vt:lpstr>
      <vt:lpstr>Обновление раздела «Организационно-методическое обеспечение программы»</vt:lpstr>
      <vt:lpstr>Обновление раздела «Организационно-методическое  обеспечение программы»</vt:lpstr>
      <vt:lpstr> Обновление раздела «Организационно-методическое  обеспечение программы»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Каргина Зоя Алексеевна</cp:lastModifiedBy>
  <cp:revision>533</cp:revision>
  <cp:lastPrinted>2019-03-01T08:33:26Z</cp:lastPrinted>
  <dcterms:created xsi:type="dcterms:W3CDTF">2018-10-29T10:37:17Z</dcterms:created>
  <dcterms:modified xsi:type="dcterms:W3CDTF">2021-07-12T12:21:10Z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0x0101008159C605AD9E1B41A17D0B316CC4C052</vt:lpwstr>
  </property>
</Properties>
</file>