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2" r:id="rId3"/>
    <p:sldId id="259" r:id="rId4"/>
    <p:sldId id="267" r:id="rId5"/>
    <p:sldId id="264" r:id="rId6"/>
    <p:sldId id="278" r:id="rId7"/>
    <p:sldId id="257" r:id="rId8"/>
    <p:sldId id="260" r:id="rId9"/>
    <p:sldId id="276" r:id="rId10"/>
    <p:sldId id="261" r:id="rId11"/>
    <p:sldId id="275" r:id="rId12"/>
    <p:sldId id="262" r:id="rId13"/>
    <p:sldId id="270" r:id="rId14"/>
    <p:sldId id="277" r:id="rId15"/>
    <p:sldId id="271" r:id="rId16"/>
    <p:sldId id="266" r:id="rId17"/>
    <p:sldId id="265" r:id="rId18"/>
    <p:sldId id="269" r:id="rId19"/>
    <p:sldId id="279" r:id="rId20"/>
    <p:sldId id="28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7715" autoAdjust="0"/>
  </p:normalViewPr>
  <p:slideViewPr>
    <p:cSldViewPr snapToGrid="0">
      <p:cViewPr varScale="1">
        <p:scale>
          <a:sx n="81" d="100"/>
          <a:sy n="81" d="100"/>
        </p:scale>
        <p:origin x="6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4555C-69C5-4296-93B3-F51D72046F2F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8D48E-F2DF-4ED0-B4CF-6D4D02AAC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D48E-F2DF-4ED0-B4CF-6D4D02AACDD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60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D48E-F2DF-4ED0-B4CF-6D4D02AACDD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28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14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96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8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06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048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98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52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99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2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70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05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60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2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7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50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24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FC18650-7FF3-4275-A124-3B4A0549DF09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7B3B471-F313-4CAB-8E1C-174E17E41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65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mosmd.ru/mosmed-klinika-funktsionalnyih-narusheniy/programmy-funktsionalnaya-nevrologiya/neustojchivost" TargetMode="External"/><Relationship Id="rId13" Type="http://schemas.openxmlformats.org/officeDocument/2006/relationships/hyperlink" Target="https://nsportal.ru/shkola/materialy-metodicheskikh-obedinenii/library/2018/02/15/akterskiy-trening-dlya-nachinayushchih" TargetMode="External"/><Relationship Id="rId3" Type="http://schemas.openxmlformats.org/officeDocument/2006/relationships/hyperlink" Target="https://4brain.ru/akterskoe-masterstvo/exercises.php" TargetMode="External"/><Relationship Id="rId7" Type="http://schemas.openxmlformats.org/officeDocument/2006/relationships/hyperlink" Target="https://www.art-talant.org/publikacii/55621-podgotovka-nachinayuschego-estradnogo-vokalista-k-koncertno-ispolnitelyskoy-deyatelynosti" TargetMode="External"/><Relationship Id="rId12" Type="http://schemas.openxmlformats.org/officeDocument/2006/relationships/hyperlink" Target="https://rockvocalist.ru/akterskie-tekhniki" TargetMode="External"/><Relationship Id="rId2" Type="http://schemas.openxmlformats.org/officeDocument/2006/relationships/hyperlink" Target="https://solncesvet.ru/opublikovannyie-materialyi/scenicheskoe-masterstvo-vokalistov-razbo.1630435611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portal.ru/shkola/muzyka/library/2014/04/18/metodicheskaya-razrabotka-defekty-zvukoobrazovaniya" TargetMode="External"/><Relationship Id="rId11" Type="http://schemas.openxmlformats.org/officeDocument/2006/relationships/hyperlink" Target="https://scienceforum.ru/2017/article/2017039793" TargetMode="External"/><Relationship Id="rId5" Type="http://schemas.openxmlformats.org/officeDocument/2006/relationships/hyperlink" Target="https://yandex.ru/search/?text=&#1082;&#1072;&#1082;+&#1088;&#1072;&#1079;&#1074;&#1080;&#1074;&#1072;&#1090;&#1100;+&#1074;&#1086;&#1082;&#1072;&#1083;&#1100;&#1085;&#1086;&#1077;+&#1084;&#1072;&#1089;&#1090;&#1077;&#1088;&#1089;&#1090;&#1074;&#1086;&amp;clid=2270455&amp;banerid=0758004987:63977cb8b9cd605a91609e7a&amp;win=572&amp;lr=20037" TargetMode="External"/><Relationship Id="rId10" Type="http://schemas.openxmlformats.org/officeDocument/2006/relationships/hyperlink" Target="https://studylib.ru/doc/3811322/scenicheskaya-kul._tura-i-scenicheskij-obraz-v-rabote-s-vokal._no" TargetMode="External"/><Relationship Id="rId4" Type="http://schemas.openxmlformats.org/officeDocument/2006/relationships/hyperlink" Target="https://partacademy.ru/20uprazhneniy#popup:cornerform" TargetMode="External"/><Relationship Id="rId9" Type="http://schemas.openxmlformats.org/officeDocument/2006/relationships/hyperlink" Target="https://znanio.ru/media/vokalno_stsenicheskoe_masterstvo-144704" TargetMode="External"/><Relationship Id="rId14" Type="http://schemas.openxmlformats.org/officeDocument/2006/relationships/hyperlink" Target="https://studopedia.su/11_6015_diagnostika-vokalnih-dannih.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how.com/&#1087;&#1086;&#1076;&#1075;&#1086;&#1090;&#1086;&#1074;&#1080;&#1090;&#1100;&#1089;&#1103;-&#1082;-&#1074;&#1099;&#1089;&#1090;&#1091;&#1087;&#1083;&#1077;&#1085;&#1080;&#1102;-&#1085;&#1072;-&#1089;&#1094;&#1077;&#1085;&#1077;" TargetMode="External"/><Relationship Id="rId13" Type="http://schemas.openxmlformats.org/officeDocument/2006/relationships/hyperlink" Target="https://marena99.livejournal.com/2923212.html" TargetMode="External"/><Relationship Id="rId3" Type="http://schemas.openxmlformats.org/officeDocument/2006/relationships/hyperlink" Target="https://psycabi.net/testy/577-test-kreativnosti-torrensa-diagnostika-tvorcheskogo-myshleniya" TargetMode="External"/><Relationship Id="rId7" Type="http://schemas.openxmlformats.org/officeDocument/2006/relationships/hyperlink" Target="https://gadalkindom.ru/test/na-akterskie-sposobnosti.html" TargetMode="External"/><Relationship Id="rId12" Type="http://schemas.openxmlformats.org/officeDocument/2006/relationships/hyperlink" Target="https://studfile.net/preview/4465688/page:5/" TargetMode="External"/><Relationship Id="rId2" Type="http://schemas.openxmlformats.org/officeDocument/2006/relationships/hyperlink" Target="https://infourok.ru/diagnostika-vyyavleniya-artisticheskih-sposobnostej-49054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ususpeha.ru/nauka/nastroj-na-uspeh.html?utm_referrer=https://yandex.ru/" TargetMode="External"/><Relationship Id="rId11" Type="http://schemas.openxmlformats.org/officeDocument/2006/relationships/hyperlink" Target="http://didaktor.ru/chetyre-usloviya-dostizheniya-rezultata-v-obuchenii/" TargetMode="External"/><Relationship Id="rId5" Type="http://schemas.openxmlformats.org/officeDocument/2006/relationships/hyperlink" Target="https://tsvetyzhizni.ru/vejliviy-s-pelenok/chto-delat-kogda-emocii-vyxodyat-iz-pod-kontrolya.html" TargetMode="External"/><Relationship Id="rId10" Type="http://schemas.openxmlformats.org/officeDocument/2006/relationships/hyperlink" Target="https://kartaslov.ru/&#1079;&#1085;&#1072;&#1095;&#1077;&#1085;&#1080;&#1077;-&#1089;&#1083;&#1086;&#1074;&#1072;/&#1074;&#1086;&#1082;&#1072;&#1083;&#1080;&#1089;&#1090;" TargetMode="External"/><Relationship Id="rId4" Type="http://schemas.openxmlformats.org/officeDocument/2006/relationships/hyperlink" Target="https://nsportal.ru/detskiy-sad/zdorovyy-obraz-zhizni/2019/10/19/kartoteka-stihov-dlya-detey-iz-serii-chuvstva-emotsii" TargetMode="External"/><Relationship Id="rId9" Type="http://schemas.openxmlformats.org/officeDocument/2006/relationships/hyperlink" Target="https://easyvoice5.ru/articles/prepodavatel-vokala-ili-vokalnyi-nastavnik-vash-dobryi-pirat" TargetMode="External"/><Relationship Id="rId14" Type="http://schemas.openxmlformats.org/officeDocument/2006/relationships/hyperlink" Target="https://spravochnick.ru/pedagogika/principy_obucheniya/deyatelnostnyy_princip_obucheniy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ahaslides.com/ru/blog/inquiry-based-learning/" TargetMode="External"/><Relationship Id="rId13" Type="http://schemas.openxmlformats.org/officeDocument/2006/relationships/hyperlink" Target="https://nsportal.ru/npo-spo/kultura-i-iskusstvo/library/2017/08/24/aktivnye-formy-i-metody-raboty-na-urokah-vokala" TargetMode="External"/><Relationship Id="rId3" Type="http://schemas.openxmlformats.org/officeDocument/2006/relationships/hyperlink" Target="https://infourok.ru/material.html?mid=71630" TargetMode="External"/><Relationship Id="rId7" Type="http://schemas.openxmlformats.org/officeDocument/2006/relationships/hyperlink" Target="https://nsportal.ru/vu/fakultet-pedagogicheskogo-obrazovaniya/teoriya-obucheniya-didaktika/lektsiya-4-metody-i-sredstva-" TargetMode="External"/><Relationship Id="rId12" Type="http://schemas.openxmlformats.org/officeDocument/2006/relationships/hyperlink" Target="https://&#1087;&#1077;&#1076;&#1087;&#1088;&#1086;&#1077;&#1082;&#1090;.&#1088;&#1092;/&#1076;&#1088;&#1077;&#1089;&#1074;&#1103;&#1085;&#1080;&#1085;&#1072;-&#1085;-&#1084;-&#1084;&#1073;&#1086;&#1091;&#1076;&#1086;-&#1094;&#1076;&#1090;-2/" TargetMode="External"/><Relationship Id="rId2" Type="http://schemas.openxmlformats.org/officeDocument/2006/relationships/hyperlink" Target="https://singing-lessons.ru/blog/algoritm-obucheniya-neskolko-shagov-na-puti-k-zamechatelnomu-vokalu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t-talant.org/publikacii/73128-diagnostika-socialyno-lichnostnogo-razvitiya-doshkolynikov" TargetMode="External"/><Relationship Id="rId11" Type="http://schemas.openxmlformats.org/officeDocument/2006/relationships/hyperlink" Target="https://studfile.net/preview/6023872/page:34/" TargetMode="External"/><Relationship Id="rId5" Type="http://schemas.openxmlformats.org/officeDocument/2006/relationships/hyperlink" Target="https://studref.com/629366/menedzhment/samoanaliz_kachestva_vystupleniya" TargetMode="External"/><Relationship Id="rId10" Type="http://schemas.openxmlformats.org/officeDocument/2006/relationships/hyperlink" Target="https://studfile.net/preview/5910218/page:2/" TargetMode="External"/><Relationship Id="rId4" Type="http://schemas.openxmlformats.org/officeDocument/2006/relationships/hyperlink" Target="https://videouroki.net/razrabotki/osnovnyie-etapy-podghotovki-uchienika-k-vokal-nomu-konkursu.html" TargetMode="External"/><Relationship Id="rId9" Type="http://schemas.openxmlformats.org/officeDocument/2006/relationships/hyperlink" Target="https://www.marketing.spb.ru/lib-research/methods/collect_and_analysis.htm" TargetMode="External"/><Relationship Id="rId14" Type="http://schemas.openxmlformats.org/officeDocument/2006/relationships/hyperlink" Target="https://kontur.ru/talk/spravka/47141-15_pravil_publichnogo_vystupleniy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3120" y="1419224"/>
            <a:ext cx="8825658" cy="2200275"/>
          </a:xfrm>
        </p:spPr>
        <p:txBody>
          <a:bodyPr/>
          <a:lstStyle/>
          <a:p>
            <a:r>
              <a:rPr lang="ru-RU" sz="3600" dirty="0" smtClean="0"/>
              <a:t>Алгоритм подготовки успешного выступления вокалиста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445" y="4220937"/>
            <a:ext cx="8825658" cy="89698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300" cap="small" dirty="0" smtClean="0"/>
              <a:t>Автор работы : </a:t>
            </a:r>
            <a:r>
              <a:rPr lang="ru-RU" sz="1300" dirty="0" smtClean="0"/>
              <a:t>Рыбина Ю.С.</a:t>
            </a:r>
          </a:p>
          <a:p>
            <a:pPr algn="r"/>
            <a:r>
              <a:rPr lang="ru-RU" sz="1300" cap="small" dirty="0" smtClean="0"/>
              <a:t>педагог дополнительного образования </a:t>
            </a:r>
          </a:p>
          <a:p>
            <a:pPr algn="r"/>
            <a:r>
              <a:rPr lang="ru-RU" sz="1300" cap="small" dirty="0" smtClean="0"/>
              <a:t>1 квалификационной категории 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1397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4607" y="988610"/>
            <a:ext cx="8825659" cy="1087270"/>
          </a:xfrm>
        </p:spPr>
        <p:txBody>
          <a:bodyPr/>
          <a:lstStyle/>
          <a:p>
            <a:r>
              <a:rPr lang="ru-RU" sz="2800" dirty="0"/>
              <a:t>У</a:t>
            </a:r>
            <a:r>
              <a:rPr lang="ru-RU" sz="2800" dirty="0" smtClean="0"/>
              <a:t>словия,  результатом соблюдения которых, будет являться достижение цели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8322" y="2007248"/>
            <a:ext cx="3050438" cy="576262"/>
          </a:xfrm>
        </p:spPr>
        <p:txBody>
          <a:bodyPr/>
          <a:lstStyle/>
          <a:p>
            <a:r>
              <a:rPr lang="ru-RU" dirty="0" smtClean="0"/>
              <a:t>Основа общения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8"/>
          </p:nvPr>
        </p:nvSpPr>
        <p:spPr>
          <a:xfrm>
            <a:off x="1100359" y="5006022"/>
            <a:ext cx="3163097" cy="17488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Доверительные: способность понять, услышать и принять точку зрения </a:t>
            </a:r>
            <a:endParaRPr lang="ru-RU" dirty="0"/>
          </a:p>
          <a:p>
            <a:r>
              <a:rPr lang="ru-RU" dirty="0" smtClean="0"/>
              <a:t>Получают вдохновение и позитивные эмоции от общения</a:t>
            </a:r>
          </a:p>
          <a:p>
            <a:r>
              <a:rPr lang="ru-RU" dirty="0" smtClean="0"/>
              <a:t>Допускать творческие/спонтанные решения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7975703" y="5720126"/>
            <a:ext cx="3050438" cy="576263"/>
          </a:xfrm>
        </p:spPr>
        <p:txBody>
          <a:bodyPr/>
          <a:lstStyle/>
          <a:p>
            <a:r>
              <a:rPr lang="ru-RU" dirty="0" smtClean="0"/>
              <a:t>Форма обращения 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9"/>
          </p:nvPr>
        </p:nvSpPr>
        <p:spPr>
          <a:xfrm>
            <a:off x="10105047" y="5779657"/>
            <a:ext cx="3050438" cy="457200"/>
          </a:xfrm>
        </p:spPr>
        <p:txBody>
          <a:bodyPr>
            <a:normAutofit/>
          </a:bodyPr>
          <a:lstStyle/>
          <a:p>
            <a:r>
              <a:rPr lang="ru-RU" sz="1300" dirty="0" err="1" smtClean="0"/>
              <a:t>Диалогичекая</a:t>
            </a:r>
            <a:r>
              <a:rPr lang="ru-RU" sz="1300" dirty="0" smtClean="0"/>
              <a:t> </a:t>
            </a:r>
            <a:endParaRPr lang="ru-RU" sz="13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4527190" y="3308624"/>
            <a:ext cx="3051095" cy="576262"/>
          </a:xfrm>
        </p:spPr>
        <p:txBody>
          <a:bodyPr/>
          <a:lstStyle/>
          <a:p>
            <a:r>
              <a:rPr lang="ru-RU" dirty="0" smtClean="0"/>
              <a:t>Метод обучения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0"/>
          </p:nvPr>
        </p:nvSpPr>
        <p:spPr>
          <a:xfrm>
            <a:off x="10358397" y="5079476"/>
            <a:ext cx="3051096" cy="461619"/>
          </a:xfrm>
        </p:spPr>
        <p:txBody>
          <a:bodyPr/>
          <a:lstStyle/>
          <a:p>
            <a:r>
              <a:rPr lang="ru-RU" dirty="0" smtClean="0"/>
              <a:t>Демократический</a:t>
            </a:r>
            <a:endParaRPr lang="ru-RU" dirty="0"/>
          </a:p>
        </p:txBody>
      </p:sp>
      <p:sp>
        <p:nvSpPr>
          <p:cNvPr id="12" name="Текст 4"/>
          <p:cNvSpPr txBox="1">
            <a:spLocks/>
          </p:cNvSpPr>
          <p:nvPr/>
        </p:nvSpPr>
        <p:spPr>
          <a:xfrm>
            <a:off x="843898" y="2568931"/>
            <a:ext cx="3050438" cy="9179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Увлечённость творческим процессом</a:t>
            </a:r>
          </a:p>
          <a:p>
            <a:r>
              <a:rPr lang="ru-RU" dirty="0" smtClean="0"/>
              <a:t>Ощущение и осуществление обратной связи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377173" y="4559924"/>
            <a:ext cx="305043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Межличностные отношения</a:t>
            </a:r>
            <a:endParaRPr lang="ru-RU" dirty="0"/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7947590" y="1975603"/>
            <a:ext cx="4139634" cy="1412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Режим занятий/этапы образовательного процесса</a:t>
            </a:r>
            <a:endParaRPr lang="ru-RU" dirty="0"/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4527847" y="1970024"/>
            <a:ext cx="3050438" cy="7815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Умение управлять  </a:t>
            </a:r>
            <a:endParaRPr lang="ru-RU" dirty="0"/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645090" y="2719001"/>
            <a:ext cx="3024789" cy="8322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Эмоциональным состоянием</a:t>
            </a:r>
          </a:p>
          <a:p>
            <a:r>
              <a:rPr lang="ru-RU" dirty="0" smtClean="0"/>
              <a:t>Телом</a:t>
            </a:r>
          </a:p>
          <a:p>
            <a:r>
              <a:rPr lang="ru-RU" dirty="0"/>
              <a:t>М</a:t>
            </a:r>
            <a:r>
              <a:rPr lang="ru-RU" dirty="0" smtClean="0"/>
              <a:t>ыслями</a:t>
            </a:r>
          </a:p>
        </p:txBody>
      </p:sp>
      <p:sp>
        <p:nvSpPr>
          <p:cNvPr id="18" name="Текст 4"/>
          <p:cNvSpPr txBox="1">
            <a:spLocks/>
          </p:cNvSpPr>
          <p:nvPr/>
        </p:nvSpPr>
        <p:spPr>
          <a:xfrm>
            <a:off x="8833507" y="3350461"/>
            <a:ext cx="3050438" cy="1817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/>
              <a:t>Соблюдение этапов образовательного процесса</a:t>
            </a:r>
          </a:p>
          <a:p>
            <a:r>
              <a:rPr lang="ru-RU" sz="1300" dirty="0" smtClean="0"/>
              <a:t>Регулярные занятия с педагогом</a:t>
            </a:r>
          </a:p>
          <a:p>
            <a:r>
              <a:rPr lang="ru-RU" sz="1300" dirty="0" smtClean="0"/>
              <a:t>условиях (</a:t>
            </a:r>
            <a:r>
              <a:rPr lang="ru-RU" sz="1300" dirty="0" err="1" smtClean="0"/>
              <a:t>видео,адио</a:t>
            </a:r>
            <a:r>
              <a:rPr lang="ru-RU" sz="1300" dirty="0" smtClean="0"/>
              <a:t>-отчёт</a:t>
            </a:r>
            <a:r>
              <a:rPr lang="ru-RU" sz="1300" dirty="0"/>
              <a:t>) Регулярная тренировка навыков в домашних </a:t>
            </a:r>
            <a:endParaRPr lang="ru-RU" sz="1300" dirty="0" smtClean="0"/>
          </a:p>
          <a:p>
            <a:endParaRPr lang="ru-RU" dirty="0"/>
          </a:p>
        </p:txBody>
      </p:sp>
      <p:sp>
        <p:nvSpPr>
          <p:cNvPr id="19" name="Текст 5"/>
          <p:cNvSpPr txBox="1">
            <a:spLocks/>
          </p:cNvSpPr>
          <p:nvPr/>
        </p:nvSpPr>
        <p:spPr>
          <a:xfrm>
            <a:off x="4527847" y="5592339"/>
            <a:ext cx="3050438" cy="576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Социальная компетентность  </a:t>
            </a:r>
            <a:endParaRPr lang="ru-RU" dirty="0"/>
          </a:p>
        </p:txBody>
      </p:sp>
      <p:sp>
        <p:nvSpPr>
          <p:cNvPr id="20" name="Текст 7"/>
          <p:cNvSpPr txBox="1">
            <a:spLocks/>
          </p:cNvSpPr>
          <p:nvPr/>
        </p:nvSpPr>
        <p:spPr>
          <a:xfrm>
            <a:off x="4645090" y="6145534"/>
            <a:ext cx="3050438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/>
              <a:t>Способность эффективно взаимодействовать с обществом </a:t>
            </a:r>
            <a:endParaRPr lang="ru-RU" sz="1300" dirty="0"/>
          </a:p>
        </p:txBody>
      </p:sp>
      <p:sp>
        <p:nvSpPr>
          <p:cNvPr id="21" name="TextBox 20"/>
          <p:cNvSpPr txBox="1"/>
          <p:nvPr/>
        </p:nvSpPr>
        <p:spPr>
          <a:xfrm flipH="1">
            <a:off x="805069" y="616226"/>
            <a:ext cx="4750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разработка эффективных методов, средств для решения задач каждого отдельного этапа, условий реализации алгоритма</a:t>
            </a:r>
          </a:p>
        </p:txBody>
      </p:sp>
      <p:sp>
        <p:nvSpPr>
          <p:cNvPr id="22" name="Текст 8"/>
          <p:cNvSpPr txBox="1">
            <a:spLocks/>
          </p:cNvSpPr>
          <p:nvPr/>
        </p:nvSpPr>
        <p:spPr>
          <a:xfrm>
            <a:off x="7820432" y="4898922"/>
            <a:ext cx="3051095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Стиль общения</a:t>
            </a:r>
            <a:endParaRPr lang="ru-RU" dirty="0"/>
          </a:p>
        </p:txBody>
      </p:sp>
      <p:sp>
        <p:nvSpPr>
          <p:cNvPr id="23" name="Текст 7"/>
          <p:cNvSpPr txBox="1">
            <a:spLocks/>
          </p:cNvSpPr>
          <p:nvPr/>
        </p:nvSpPr>
        <p:spPr>
          <a:xfrm>
            <a:off x="4769994" y="3891967"/>
            <a:ext cx="3050438" cy="16134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Метод запросов</a:t>
            </a:r>
          </a:p>
          <a:p>
            <a:r>
              <a:rPr lang="ru-RU" dirty="0" smtClean="0"/>
              <a:t>Метод формирования сознания</a:t>
            </a:r>
          </a:p>
          <a:p>
            <a:r>
              <a:rPr lang="ru-RU" dirty="0" smtClean="0"/>
              <a:t> Метод организации деятельности и формирования опыта поведения</a:t>
            </a:r>
          </a:p>
          <a:p>
            <a:r>
              <a:rPr lang="ru-RU" dirty="0" smtClean="0"/>
              <a:t>Метод стимулирования поведения и деятельности</a:t>
            </a:r>
          </a:p>
          <a:p>
            <a:endParaRPr lang="ru-RU" sz="1300" dirty="0"/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338322" y="3232522"/>
            <a:ext cx="305043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Оснащение </a:t>
            </a:r>
            <a:endParaRPr lang="ru-RU" dirty="0"/>
          </a:p>
        </p:txBody>
      </p:sp>
      <p:sp>
        <p:nvSpPr>
          <p:cNvPr id="25" name="Текст 4"/>
          <p:cNvSpPr txBox="1">
            <a:spLocks/>
          </p:cNvSpPr>
          <p:nvPr/>
        </p:nvSpPr>
        <p:spPr>
          <a:xfrm>
            <a:off x="1281727" y="3468908"/>
            <a:ext cx="3050438" cy="917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6" name="Текст 4"/>
          <p:cNvSpPr txBox="1">
            <a:spLocks/>
          </p:cNvSpPr>
          <p:nvPr/>
        </p:nvSpPr>
        <p:spPr>
          <a:xfrm>
            <a:off x="1555812" y="3737244"/>
            <a:ext cx="3050438" cy="917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Учебно-методическое</a:t>
            </a:r>
          </a:p>
          <a:p>
            <a:r>
              <a:rPr lang="ru-RU" dirty="0" smtClean="0"/>
              <a:t>Материально-техническое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50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8" grpId="0" build="p"/>
      <p:bldP spid="11" grpId="0" build="p"/>
      <p:bldP spid="12" grpId="0"/>
      <p:bldP spid="17" grpId="0"/>
      <p:bldP spid="18" grpId="0"/>
      <p:bldP spid="20" grpId="0" build="p"/>
      <p:bldP spid="23" grpId="0" build="p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005" y="2536820"/>
            <a:ext cx="2421588" cy="397827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100" b="1" dirty="0" smtClean="0"/>
              <a:t>Методы обучения</a:t>
            </a: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 smtClean="0"/>
              <a:t> </a:t>
            </a:r>
            <a:r>
              <a:rPr lang="ru-RU" sz="1100" i="1" dirty="0" smtClean="0"/>
              <a:t>Практический: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 – упражнение</a:t>
            </a:r>
            <a:br>
              <a:rPr lang="ru-RU" sz="1100" dirty="0" smtClean="0"/>
            </a:br>
            <a:r>
              <a:rPr lang="ru-RU" sz="1100" dirty="0" smtClean="0"/>
              <a:t>- экспериментирование</a:t>
            </a:r>
            <a:br>
              <a:rPr lang="ru-RU" sz="1100" dirty="0" smtClean="0"/>
            </a:br>
            <a:r>
              <a:rPr lang="ru-RU" sz="1100" dirty="0" smtClean="0"/>
              <a:t>-моделирование</a:t>
            </a:r>
            <a:br>
              <a:rPr lang="ru-RU" sz="1100" dirty="0" smtClean="0"/>
            </a:br>
            <a:endParaRPr lang="ru-RU" sz="1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100" i="1" dirty="0" smtClean="0"/>
              <a:t>Наглядный: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- наблюдение</a:t>
            </a:r>
            <a:br>
              <a:rPr lang="ru-RU" sz="1100" dirty="0" smtClean="0"/>
            </a:br>
            <a:r>
              <a:rPr lang="ru-RU" sz="1100" dirty="0" smtClean="0"/>
              <a:t> - демонстрация наглядных пособий</a:t>
            </a:r>
            <a:br>
              <a:rPr lang="ru-RU" sz="1100" dirty="0" smtClean="0"/>
            </a:br>
            <a:r>
              <a:rPr lang="ru-RU" sz="1100" dirty="0" smtClean="0"/>
              <a:t>- презентация /видео, аудио/</a:t>
            </a:r>
            <a:br>
              <a:rPr lang="ru-RU" sz="1100" dirty="0" smtClean="0"/>
            </a:br>
            <a:endParaRPr lang="ru-RU" sz="1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100" i="1" dirty="0" smtClean="0"/>
              <a:t>Словесный: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- рассказ педагога</a:t>
            </a:r>
            <a:br>
              <a:rPr lang="ru-RU" sz="1100" dirty="0" smtClean="0"/>
            </a:br>
            <a:r>
              <a:rPr lang="ru-RU" sz="1100" dirty="0" smtClean="0"/>
              <a:t>- беседа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 smtClean="0"/>
              <a:t> </a:t>
            </a:r>
            <a:r>
              <a:rPr lang="ru-RU" sz="1100" i="1" dirty="0" smtClean="0"/>
              <a:t>Игровой: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- дидактическая игра</a:t>
            </a:r>
            <a:br>
              <a:rPr lang="ru-RU" sz="1100" dirty="0" smtClean="0"/>
            </a:br>
            <a:r>
              <a:rPr lang="ru-RU" sz="1100" dirty="0" smtClean="0"/>
              <a:t> - воображаемая ситуация в развёрнутом виде</a:t>
            </a:r>
            <a:br>
              <a:rPr lang="ru-RU" sz="1100" dirty="0" smtClean="0"/>
            </a:br>
            <a:endParaRPr lang="ru-RU" sz="11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27949" y="535466"/>
            <a:ext cx="10743785" cy="1064682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</a:rPr>
              <a:t/>
            </a:r>
            <a:br>
              <a:rPr lang="ru-RU" sz="1200" dirty="0" smtClean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/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 smtClean="0">
                <a:solidFill>
                  <a:schemeClr val="bg1"/>
                </a:solidFill>
              </a:rPr>
              <a:t/>
            </a:r>
            <a:br>
              <a:rPr lang="ru-RU" sz="1200" dirty="0" smtClean="0">
                <a:solidFill>
                  <a:schemeClr val="bg1"/>
                </a:solidFill>
              </a:rPr>
            </a:br>
            <a:r>
              <a:rPr lang="ru-RU" sz="1200" dirty="0" smtClean="0">
                <a:solidFill>
                  <a:schemeClr val="bg1"/>
                </a:solidFill>
              </a:rPr>
              <a:t>разработка </a:t>
            </a:r>
            <a:r>
              <a:rPr lang="ru-RU" sz="1200" dirty="0">
                <a:solidFill>
                  <a:schemeClr val="bg1"/>
                </a:solidFill>
              </a:rPr>
              <a:t>эффективных методов, средств для решения задач каждого отдельного этапа, условий реализации </a:t>
            </a:r>
            <a:r>
              <a:rPr lang="ru-RU" sz="1200" dirty="0" smtClean="0">
                <a:solidFill>
                  <a:schemeClr val="bg1"/>
                </a:solidFill>
              </a:rPr>
              <a:t>алгоритма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  </a:t>
            </a:r>
            <a:r>
              <a:rPr lang="ru-RU" sz="4000" dirty="0" smtClean="0"/>
              <a:t> </a:t>
            </a:r>
            <a:r>
              <a:rPr lang="ru-RU" sz="2800" dirty="0" smtClean="0"/>
              <a:t> </a:t>
            </a:r>
            <a:r>
              <a:rPr lang="ru-RU" sz="2800" dirty="0"/>
              <a:t>эффективные методы </a:t>
            </a:r>
            <a:r>
              <a:rPr lang="ru-RU" sz="2800" dirty="0" smtClean="0"/>
              <a:t>и средства решения </a:t>
            </a:r>
            <a:r>
              <a:rPr lang="ru-RU" sz="2800" dirty="0"/>
              <a:t>задач  </a:t>
            </a:r>
            <a:br>
              <a:rPr lang="ru-RU" sz="2800" dirty="0"/>
            </a:br>
            <a:r>
              <a:rPr lang="ru-RU" sz="2800" dirty="0" smtClean="0"/>
              <a:t>              </a:t>
            </a:r>
            <a:endParaRPr lang="ru-RU" sz="28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219450" y="2530465"/>
            <a:ext cx="2286827" cy="3978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Методы повышения познавательной активности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Элементарный анализ (установление причинно-следственных связей).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Сравнение.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Метод вопросов.</a:t>
            </a:r>
          </a:p>
          <a:p>
            <a:pPr marL="0" indent="0">
              <a:buNone/>
            </a:pPr>
            <a:r>
              <a:rPr lang="ru-RU" dirty="0"/>
              <a:t>• Метод повторения.</a:t>
            </a:r>
          </a:p>
          <a:p>
            <a:pPr marL="0" indent="0">
              <a:buNone/>
            </a:pPr>
            <a:r>
              <a:rPr lang="ru-RU" dirty="0"/>
              <a:t>• Решение логических задач.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smtClean="0"/>
              <a:t>Экспериментирование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099842" y="2536820"/>
            <a:ext cx="2286826" cy="3978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Методы повышения эмоциональной активности</a:t>
            </a:r>
            <a:r>
              <a:rPr lang="ru-RU" i="1" dirty="0"/>
              <a:t> 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Игровые и воображаемые ситуации.</a:t>
            </a:r>
          </a:p>
          <a:p>
            <a:pPr marL="0" indent="0">
              <a:buNone/>
            </a:pPr>
            <a:r>
              <a:rPr lang="ru-RU" dirty="0"/>
              <a:t>• Придумывание </a:t>
            </a:r>
            <a:r>
              <a:rPr lang="ru-RU" dirty="0" smtClean="0"/>
              <a:t>стихотворений, песенок, </a:t>
            </a:r>
            <a:r>
              <a:rPr lang="ru-RU" dirty="0" err="1" smtClean="0"/>
              <a:t>распевок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Игры-драматизации.</a:t>
            </a:r>
          </a:p>
          <a:p>
            <a:pPr marL="0" indent="0">
              <a:buNone/>
            </a:pPr>
            <a:r>
              <a:rPr lang="ru-RU" dirty="0"/>
              <a:t>• Сюрпризные моменты.</a:t>
            </a:r>
          </a:p>
          <a:p>
            <a:pPr marL="0" indent="0">
              <a:buNone/>
            </a:pPr>
            <a:r>
              <a:rPr lang="ru-RU" dirty="0"/>
              <a:t>• Элементы творчества и новизны.</a:t>
            </a:r>
          </a:p>
          <a:p>
            <a:pPr marL="0" indent="0">
              <a:buNone/>
            </a:pPr>
            <a:r>
              <a:rPr lang="ru-RU" dirty="0"/>
              <a:t>• Ю</a:t>
            </a:r>
            <a:r>
              <a:rPr lang="ru-RU" dirty="0" smtClean="0"/>
              <a:t>мор, шутки.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8772526" y="2530465"/>
            <a:ext cx="2978896" cy="4108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/>
              <a:t>Методы обучения и развития </a:t>
            </a:r>
            <a:r>
              <a:rPr lang="ru-RU" sz="1100" b="1" dirty="0" smtClean="0"/>
              <a:t>творчества</a:t>
            </a:r>
          </a:p>
          <a:p>
            <a:pPr marL="0" indent="0">
              <a:buNone/>
            </a:pPr>
            <a:r>
              <a:rPr lang="ru-RU" sz="1100" i="1" dirty="0"/>
              <a:t> </a:t>
            </a:r>
            <a:r>
              <a:rPr lang="ru-RU" sz="1100" dirty="0" smtClean="0"/>
              <a:t>• </a:t>
            </a:r>
            <a:r>
              <a:rPr lang="ru-RU" sz="1100" dirty="0"/>
              <a:t>Эмоциональная насыщенность окружения.</a:t>
            </a:r>
          </a:p>
          <a:p>
            <a:pPr marL="0" indent="0">
              <a:buNone/>
            </a:pPr>
            <a:r>
              <a:rPr lang="ru-RU" sz="1100" dirty="0"/>
              <a:t>• Мотивирование детской деятельности.</a:t>
            </a:r>
          </a:p>
          <a:p>
            <a:pPr marL="0" indent="0">
              <a:buNone/>
            </a:pPr>
            <a:r>
              <a:rPr lang="ru-RU" sz="1100" dirty="0" smtClean="0"/>
              <a:t>• </a:t>
            </a:r>
            <a:r>
              <a:rPr lang="ru-RU" sz="1100" dirty="0"/>
              <a:t>Прогнозирование (умение рассматривать предметы и явле­ния в движении - прошлое, настоящее и будущее).</a:t>
            </a:r>
          </a:p>
          <a:p>
            <a:pPr marL="0" indent="0">
              <a:buNone/>
            </a:pPr>
            <a:r>
              <a:rPr lang="ru-RU" sz="1100" dirty="0"/>
              <a:t>• Игровые приемы.</a:t>
            </a:r>
          </a:p>
          <a:p>
            <a:pPr marL="0" indent="0">
              <a:buNone/>
            </a:pPr>
            <a:r>
              <a:rPr lang="ru-RU" sz="1100" dirty="0"/>
              <a:t>• Юмор и шутка.</a:t>
            </a:r>
          </a:p>
          <a:p>
            <a:pPr marL="0" indent="0">
              <a:buNone/>
            </a:pPr>
            <a:r>
              <a:rPr lang="ru-RU" sz="1100" dirty="0"/>
              <a:t>• Экспериментирование.</a:t>
            </a:r>
          </a:p>
          <a:p>
            <a:pPr marL="0" indent="0">
              <a:buNone/>
            </a:pPr>
            <a:r>
              <a:rPr lang="ru-RU" sz="1100" dirty="0"/>
              <a:t>• Проблемные ситуации и задачи.</a:t>
            </a:r>
          </a:p>
          <a:p>
            <a:pPr marL="0" indent="0">
              <a:buNone/>
            </a:pPr>
            <a:r>
              <a:rPr lang="ru-RU" sz="1100" dirty="0"/>
              <a:t>• Неясные знания (догадки).</a:t>
            </a:r>
          </a:p>
          <a:p>
            <a:pPr marL="0" indent="0">
              <a:buNone/>
            </a:pPr>
            <a:r>
              <a:rPr lang="ru-RU" sz="1100" dirty="0"/>
              <a:t>• Предположения (гипотезы</a:t>
            </a:r>
            <a:r>
              <a:rPr lang="ru-RU" sz="1100" dirty="0" smtClean="0"/>
              <a:t>).</a:t>
            </a:r>
            <a:br>
              <a:rPr lang="ru-RU" sz="1100" dirty="0" smtClean="0"/>
            </a:b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64659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139" y="496489"/>
            <a:ext cx="10222946" cy="1285875"/>
          </a:xfrm>
        </p:spPr>
        <p:txBody>
          <a:bodyPr/>
          <a:lstStyle/>
          <a:p>
            <a:r>
              <a:rPr lang="ru-RU" sz="1000" dirty="0">
                <a:solidFill>
                  <a:schemeClr val="bg1"/>
                </a:solidFill>
              </a:rPr>
              <a:t>разработка эффективных методов, средств для решения задач каждого отдельного этапа, условий реализации </a:t>
            </a:r>
            <a:r>
              <a:rPr lang="ru-RU" sz="1000" dirty="0" smtClean="0">
                <a:solidFill>
                  <a:schemeClr val="bg1"/>
                </a:solidFill>
              </a:rPr>
              <a:t>алгоритма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эффективные методы решения задач  </a:t>
            </a:r>
            <a:br>
              <a:rPr lang="ru-RU" sz="2800" dirty="0" smtClean="0"/>
            </a:br>
            <a:r>
              <a:rPr lang="ru-RU" sz="2800" dirty="0" smtClean="0"/>
              <a:t>подготовительного этапа алгоритма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69815" y="2027238"/>
            <a:ext cx="4825157" cy="576262"/>
          </a:xfrm>
        </p:spPr>
        <p:txBody>
          <a:bodyPr/>
          <a:lstStyle/>
          <a:p>
            <a:pPr algn="ctr"/>
            <a:r>
              <a:rPr lang="ru-RU" dirty="0" smtClean="0"/>
              <a:t>педагог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08737" y="2025649"/>
            <a:ext cx="4825159" cy="576262"/>
          </a:xfrm>
        </p:spPr>
        <p:txBody>
          <a:bodyPr/>
          <a:lstStyle/>
          <a:p>
            <a:pPr algn="ctr"/>
            <a:r>
              <a:rPr lang="ru-RU" dirty="0" smtClean="0"/>
              <a:t>обучающийся</a:t>
            </a:r>
            <a:endParaRPr lang="ru-RU" dirty="0"/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 rot="5400000">
            <a:off x="361133" y="1960261"/>
            <a:ext cx="1593055" cy="3929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 rot="16200000" flipH="1">
            <a:off x="10321227" y="1994817"/>
            <a:ext cx="1593055" cy="32384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7073160" y="2725926"/>
            <a:ext cx="4825159" cy="3714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-Прохождение теста, опроса, диагностики в игровой форме.</a:t>
            </a:r>
            <a:endParaRPr lang="ru-RU" sz="1400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-Осознание своей потребности- запроса-цели</a:t>
            </a:r>
          </a:p>
          <a:p>
            <a:pPr>
              <a:buFontTx/>
              <a:buChar char="-"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- Предложить свой вариант достижения цели</a:t>
            </a:r>
          </a:p>
          <a:p>
            <a:pPr marL="0" indent="0">
              <a:buNone/>
            </a:pPr>
            <a:r>
              <a:rPr lang="ru-RU" sz="1400" dirty="0" smtClean="0"/>
              <a:t>- Ознакомиться  и принять алгоритм действий образовательного и воспитательного процесса, разработанный педагогом</a:t>
            </a:r>
            <a:endParaRPr lang="ru-RU" sz="14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076076" y="2601911"/>
            <a:ext cx="4825158" cy="364980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Метод наблюдения и  сбора педагогической информации: тест, диагностика, опрос, создание игровой ситуации. </a:t>
            </a:r>
          </a:p>
          <a:p>
            <a:pPr marL="0" indent="0">
              <a:buNone/>
            </a:pPr>
            <a:r>
              <a:rPr lang="ru-RU" dirty="0" smtClean="0"/>
              <a:t>- Метод исследования: научно-методической литературы и интернет ресурсов по теме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-Частично поисковый метод: уточнить запрос обучающегося и способы его  достижения</a:t>
            </a:r>
          </a:p>
          <a:p>
            <a:pPr marL="0" indent="0">
              <a:buNone/>
            </a:pPr>
            <a:r>
              <a:rPr lang="ru-RU" dirty="0" smtClean="0"/>
              <a:t>-Алгоритмический метод: построить алгоритм действий </a:t>
            </a:r>
            <a:r>
              <a:rPr lang="ru-RU" dirty="0"/>
              <a:t>образовательного и воспитательного процесса для </a:t>
            </a:r>
            <a:r>
              <a:rPr lang="ru-RU" dirty="0" smtClean="0"/>
              <a:t>обучающегося с учётом его запроса</a:t>
            </a:r>
            <a:endParaRPr lang="ru-RU" dirty="0"/>
          </a:p>
          <a:p>
            <a:endParaRPr lang="ru-RU" dirty="0" smtClean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87186" y="3091070"/>
            <a:ext cx="10000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987186" y="3710609"/>
            <a:ext cx="10000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987186" y="4697895"/>
            <a:ext cx="10000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987186" y="5456308"/>
            <a:ext cx="10000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" y="848686"/>
            <a:ext cx="10743785" cy="1064682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разработка эффективных методов, средств для решения задач каждого отдельного этапа, условий реализации </a:t>
            </a:r>
            <a:r>
              <a:rPr lang="ru-RU" sz="1200" dirty="0" smtClean="0">
                <a:solidFill>
                  <a:schemeClr val="bg1"/>
                </a:solidFill>
              </a:rPr>
              <a:t>алгоритма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  </a:t>
            </a:r>
            <a:r>
              <a:rPr lang="ru-RU" sz="4000" dirty="0" smtClean="0"/>
              <a:t> </a:t>
            </a:r>
            <a:r>
              <a:rPr lang="ru-RU" sz="2800" dirty="0" smtClean="0"/>
              <a:t> </a:t>
            </a:r>
            <a:r>
              <a:rPr lang="ru-RU" sz="2800" dirty="0"/>
              <a:t>эффективные методы решения задач  </a:t>
            </a:r>
            <a:br>
              <a:rPr lang="ru-RU" sz="2800" dirty="0"/>
            </a:br>
            <a:r>
              <a:rPr lang="ru-RU" sz="2800" dirty="0" smtClean="0"/>
              <a:t>               основного </a:t>
            </a:r>
            <a:r>
              <a:rPr lang="ru-RU" sz="2800" dirty="0"/>
              <a:t>этапа </a:t>
            </a:r>
            <a:r>
              <a:rPr lang="ru-RU" sz="2800" dirty="0" smtClean="0"/>
              <a:t>подготовки сценического     выступления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3520" y="1913368"/>
            <a:ext cx="3040283" cy="576262"/>
          </a:xfrm>
        </p:spPr>
        <p:txBody>
          <a:bodyPr/>
          <a:lstStyle/>
          <a:p>
            <a:pPr algn="ctr"/>
            <a:r>
              <a:rPr lang="ru-RU" dirty="0" smtClean="0"/>
              <a:t>педагог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0349" y="2459580"/>
            <a:ext cx="5874131" cy="43089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 smtClean="0"/>
              <a:t>Практический , наглядный, игровой, словесный метод</a:t>
            </a:r>
          </a:p>
          <a:p>
            <a:pPr marL="0" indent="0">
              <a:buNone/>
            </a:pPr>
            <a:r>
              <a:rPr lang="ru-RU" sz="5600" dirty="0" smtClean="0"/>
              <a:t>Реализация алгоритма действий через:</a:t>
            </a:r>
          </a:p>
          <a:p>
            <a:pPr>
              <a:buFontTx/>
              <a:buChar char="-"/>
            </a:pPr>
            <a:r>
              <a:rPr lang="ru-RU" sz="5600" dirty="0" smtClean="0"/>
              <a:t>практические занятия</a:t>
            </a:r>
          </a:p>
          <a:p>
            <a:pPr>
              <a:buFontTx/>
              <a:buChar char="-"/>
            </a:pPr>
            <a:r>
              <a:rPr lang="ru-RU" sz="5600" dirty="0" smtClean="0"/>
              <a:t>учебные занятия в форме взаимного обучения</a:t>
            </a:r>
          </a:p>
          <a:p>
            <a:pPr>
              <a:buFontTx/>
              <a:buChar char="-"/>
            </a:pPr>
            <a:r>
              <a:rPr lang="ru-RU" sz="5600" dirty="0" smtClean="0"/>
              <a:t>-игровые занятия</a:t>
            </a:r>
          </a:p>
          <a:p>
            <a:pPr>
              <a:buFontTx/>
              <a:buChar char="-"/>
            </a:pPr>
            <a:r>
              <a:rPr lang="ru-RU" sz="5600" dirty="0" smtClean="0"/>
              <a:t>- занятия –соревнования, занятия-путешествия</a:t>
            </a:r>
          </a:p>
          <a:p>
            <a:pPr>
              <a:buFontTx/>
              <a:buChar char="-"/>
            </a:pPr>
            <a:r>
              <a:rPr lang="ru-RU" sz="5600" dirty="0" smtClean="0"/>
              <a:t>-проектную деятельность</a:t>
            </a:r>
          </a:p>
          <a:p>
            <a:pPr>
              <a:buFontTx/>
              <a:buChar char="-"/>
            </a:pPr>
            <a:r>
              <a:rPr lang="ru-RU" sz="5600" dirty="0"/>
              <a:t>п</a:t>
            </a:r>
            <a:r>
              <a:rPr lang="ru-RU" sz="5600" dirty="0" smtClean="0"/>
              <a:t>оездки в ТЮЗ, филармонию, консерваторию</a:t>
            </a:r>
          </a:p>
          <a:p>
            <a:pPr>
              <a:buFontTx/>
              <a:buChar char="-"/>
            </a:pPr>
            <a:r>
              <a:rPr lang="ru-RU" sz="5600" dirty="0" smtClean="0"/>
              <a:t>экскурсии</a:t>
            </a:r>
          </a:p>
          <a:p>
            <a:pPr>
              <a:buFontTx/>
              <a:buChar char="-"/>
            </a:pPr>
            <a:r>
              <a:rPr lang="ru-RU" sz="5600" dirty="0" smtClean="0"/>
              <a:t>-музыкальные вечера</a:t>
            </a:r>
          </a:p>
          <a:p>
            <a:pPr>
              <a:buFontTx/>
              <a:buChar char="-"/>
            </a:pPr>
            <a:r>
              <a:rPr lang="ru-RU" sz="5600" dirty="0" smtClean="0"/>
              <a:t>- индивидуальные консультации для родителей</a:t>
            </a:r>
          </a:p>
          <a:p>
            <a:pPr>
              <a:buFontTx/>
              <a:buChar char="-"/>
            </a:pPr>
            <a:r>
              <a:rPr lang="ru-RU" sz="5600" dirty="0" smtClean="0"/>
              <a:t>- календарно- тематические праздники совместно с родителями</a:t>
            </a:r>
          </a:p>
          <a:p>
            <a:pPr marL="0" indent="0">
              <a:buNone/>
            </a:pPr>
            <a:r>
              <a:rPr lang="ru-RU" sz="5600" dirty="0" smtClean="0"/>
              <a:t>Метод наблюдения и анализа результата деятельности: промежуточная диагностика и  анализ успешности результатов </a:t>
            </a:r>
            <a:endParaRPr lang="ru-RU" sz="5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335359" y="1913368"/>
            <a:ext cx="2785521" cy="576262"/>
          </a:xfrm>
        </p:spPr>
        <p:txBody>
          <a:bodyPr/>
          <a:lstStyle/>
          <a:p>
            <a:r>
              <a:rPr lang="ru-RU" dirty="0" smtClean="0"/>
              <a:t>обучающийся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38684" y="2619970"/>
            <a:ext cx="4825159" cy="41485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Практический метод :</a:t>
            </a:r>
          </a:p>
          <a:p>
            <a:pPr marL="0" indent="0">
              <a:buNone/>
            </a:pPr>
            <a:r>
              <a:rPr lang="ru-RU" dirty="0" smtClean="0"/>
              <a:t>Следование траектории  алгоритма действий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Применение практических навыков, знаний, умений в процессе выступления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834270" y="3299791"/>
            <a:ext cx="407504" cy="28127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834270" y="3011558"/>
            <a:ext cx="954156" cy="5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38022" y="6301149"/>
            <a:ext cx="954156" cy="5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7455" y="2916730"/>
            <a:ext cx="2050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УСПЕШНОЕ СЦЕНИЧЕСКОЕ ВЫСТУПЛЕНИЕ</a:t>
            </a:r>
            <a:endParaRPr lang="ru-RU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917471" y="463616"/>
            <a:ext cx="1776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Режим питания и питьевой режим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139968" y="1977702"/>
            <a:ext cx="1776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Вокальная разминка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03498" y="624753"/>
            <a:ext cx="3095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Упражнения для активизации вокально-певческого аппарата: </a:t>
            </a:r>
          </a:p>
          <a:p>
            <a:r>
              <a:rPr lang="ru-RU" dirty="0" smtClean="0"/>
              <a:t>на дыхание и на дикцию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46011" y="5057168"/>
            <a:ext cx="22620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  <a:r>
              <a:rPr lang="ru-RU" dirty="0" smtClean="0"/>
              <a:t>добный, соответствующий теме песни сценический образ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606936" y="2761450"/>
            <a:ext cx="32744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Устойчивые знания текста, мелодии, замысла песни, движений, а также, знание техники и специфики исполнения сценического произведения.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23208" y="931210"/>
            <a:ext cx="1776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Режим дня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05746" y="5195667"/>
            <a:ext cx="2157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Устойчивый положительный эмоциональный настрой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06176" y="5574064"/>
            <a:ext cx="1776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Саундчек</a:t>
            </a:r>
            <a:r>
              <a:rPr lang="ru-RU" dirty="0" smtClean="0"/>
              <a:t>:  проба сцены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40258" y="5049864"/>
            <a:ext cx="1776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Упражнения на снятие напряжения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02638" y="3984552"/>
            <a:ext cx="1776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Визуализация успешного выступления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9289862" y="4780169"/>
            <a:ext cx="2344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Впетость</a:t>
            </a:r>
            <a:r>
              <a:rPr lang="ru-RU" dirty="0" smtClean="0"/>
              <a:t> произведения: многократное качественное исполнение произведения</a:t>
            </a:r>
            <a:endParaRPr lang="ru-RU" dirty="0"/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rot="5400000" flipH="1" flipV="1">
            <a:off x="3824210" y="4370461"/>
            <a:ext cx="1199700" cy="108243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744571" y="4390669"/>
            <a:ext cx="1384305" cy="758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кругленная соединительная линия 27"/>
          <p:cNvCxnSpPr/>
          <p:nvPr/>
        </p:nvCxnSpPr>
        <p:spPr>
          <a:xfrm>
            <a:off x="3789379" y="1460592"/>
            <a:ext cx="1409640" cy="89260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547298" y="1796352"/>
            <a:ext cx="0" cy="504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7711791" y="1942236"/>
            <a:ext cx="432344" cy="358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кругленная соединительная линия 40"/>
          <p:cNvCxnSpPr/>
          <p:nvPr/>
        </p:nvCxnSpPr>
        <p:spPr>
          <a:xfrm rot="10800000" flipV="1">
            <a:off x="7711791" y="2496719"/>
            <a:ext cx="1163214" cy="52337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7959963" y="3422310"/>
            <a:ext cx="531470" cy="1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6040036" y="4285986"/>
            <a:ext cx="4647" cy="74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 flipV="1">
            <a:off x="7325538" y="4285986"/>
            <a:ext cx="206641" cy="663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кругленная соединительная линия 61"/>
          <p:cNvCxnSpPr/>
          <p:nvPr/>
        </p:nvCxnSpPr>
        <p:spPr>
          <a:xfrm rot="10800000">
            <a:off x="7519999" y="4031776"/>
            <a:ext cx="1378904" cy="88689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65330" y="754124"/>
            <a:ext cx="21357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Диагностика данных вокалиста ;</a:t>
            </a:r>
          </a:p>
          <a:p>
            <a:r>
              <a:rPr lang="ru-RU" dirty="0" smtClean="0"/>
              <a:t>Анализ проблемы;</a:t>
            </a:r>
          </a:p>
          <a:p>
            <a:r>
              <a:rPr lang="ru-RU" dirty="0" smtClean="0"/>
              <a:t>План решения;</a:t>
            </a:r>
          </a:p>
          <a:p>
            <a:r>
              <a:rPr lang="ru-RU" dirty="0" smtClean="0"/>
              <a:t>Фиксирование промежуточных результатов; коррекционная деятельность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591443" y="702069"/>
            <a:ext cx="1776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Подбор  репертуара  </a:t>
            </a:r>
            <a:endParaRPr lang="ru-RU" dirty="0"/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5335451" y="1571784"/>
            <a:ext cx="364213" cy="689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3369478" y="3811002"/>
            <a:ext cx="742082" cy="259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кругленная соединительная линия 85"/>
          <p:cNvCxnSpPr/>
          <p:nvPr/>
        </p:nvCxnSpPr>
        <p:spPr>
          <a:xfrm>
            <a:off x="2616807" y="2449474"/>
            <a:ext cx="1693936" cy="71278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41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68" grpId="0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219" y="695371"/>
            <a:ext cx="8962210" cy="1272577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разработка эффективных методов, средств для решения задач каждого отдельного этапа, условий реализации алгоритма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   </a:t>
            </a:r>
            <a:r>
              <a:rPr lang="ru-RU" sz="2800" dirty="0"/>
              <a:t> эффективные методы решения задач  </a:t>
            </a:r>
            <a:r>
              <a:rPr lang="ru-RU" sz="2800" dirty="0" smtClean="0"/>
              <a:t>                    алгоритма на этапе рефлексии</a:t>
            </a: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0776" y="2315369"/>
            <a:ext cx="1637942" cy="576262"/>
          </a:xfrm>
        </p:spPr>
        <p:txBody>
          <a:bodyPr/>
          <a:lstStyle/>
          <a:p>
            <a:endParaRPr lang="ru-RU" dirty="0"/>
          </a:p>
          <a:p>
            <a:r>
              <a:rPr lang="ru-RU" dirty="0" smtClean="0"/>
              <a:t>педагог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4669" y="3402488"/>
            <a:ext cx="4825158" cy="2840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Метод анализа результатов  сценического выступления и практической деятельности на этапах подготовки сценического выступления</a:t>
            </a:r>
          </a:p>
          <a:p>
            <a:pPr marL="0" indent="0">
              <a:buNone/>
            </a:pPr>
            <a:r>
              <a:rPr lang="ru-RU" dirty="0" smtClean="0"/>
              <a:t>Метод педагогической коррекции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868548" y="2314817"/>
            <a:ext cx="3064496" cy="576262"/>
          </a:xfrm>
        </p:spPr>
        <p:txBody>
          <a:bodyPr/>
          <a:lstStyle/>
          <a:p>
            <a:endParaRPr lang="ru-RU" dirty="0"/>
          </a:p>
          <a:p>
            <a:r>
              <a:rPr lang="ru-RU" dirty="0" smtClean="0"/>
              <a:t>обучающийся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24938" y="3402487"/>
            <a:ext cx="4825159" cy="28400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Метод самоанализа деятельности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Коррекционно-развивающая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45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2200" dirty="0"/>
              <a:t>з</a:t>
            </a:r>
            <a:r>
              <a:rPr lang="ru-RU" sz="2200" dirty="0" smtClean="0"/>
              <a:t>аключительная часть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Результат: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8798" y="3297282"/>
            <a:ext cx="8825659" cy="3009900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dirty="0"/>
              <a:t>разработаны эффективные методы, средства, условия реализации </a:t>
            </a:r>
            <a:r>
              <a:rPr lang="ru-RU" dirty="0" smtClean="0"/>
              <a:t>алгоритма действий подготовки успешного сценического выступления</a:t>
            </a:r>
          </a:p>
          <a:p>
            <a:r>
              <a:rPr lang="ru-RU" dirty="0" smtClean="0"/>
              <a:t>проведена диагностика вокалиста на начальном, промежуточном и  заключительном этапах, проведён анализ </a:t>
            </a:r>
            <a:r>
              <a:rPr lang="ru-RU" dirty="0"/>
              <a:t>результативности данного алгоритма </a:t>
            </a:r>
            <a:r>
              <a:rPr lang="ru-RU" dirty="0" smtClean="0"/>
              <a:t>действий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последовательное прохождение всех  этапов </a:t>
            </a:r>
            <a:r>
              <a:rPr lang="ru-RU" dirty="0"/>
              <a:t>алгоритма действий педагога и </a:t>
            </a:r>
            <a:r>
              <a:rPr lang="ru-RU" dirty="0" smtClean="0"/>
              <a:t>обучающегося           успешное сценическое выступление вокалиста</a:t>
            </a:r>
            <a:endParaRPr lang="ru-RU" dirty="0"/>
          </a:p>
          <a:p>
            <a:endParaRPr lang="ru-RU" dirty="0"/>
          </a:p>
        </p:txBody>
      </p:sp>
      <p:sp>
        <p:nvSpPr>
          <p:cNvPr id="4" name="Равно 3"/>
          <p:cNvSpPr/>
          <p:nvPr/>
        </p:nvSpPr>
        <p:spPr>
          <a:xfrm flipH="1" flipV="1">
            <a:off x="4376054" y="5316581"/>
            <a:ext cx="548642" cy="2612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4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9863" y="822035"/>
            <a:ext cx="8825660" cy="2992583"/>
          </a:xfrm>
        </p:spPr>
        <p:txBody>
          <a:bodyPr/>
          <a:lstStyle/>
          <a:p>
            <a:pPr algn="ctr"/>
            <a:r>
              <a:rPr lang="ru-RU" sz="3600" b="1" u="sng" dirty="0" smtClean="0"/>
              <a:t>ВЫВОД: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Применение алгоритма  действий открывает возможность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8769" y="4353338"/>
            <a:ext cx="8825659" cy="2345635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pPr algn="ctr"/>
            <a:r>
              <a:rPr lang="ru-RU" sz="3600" dirty="0" smtClean="0"/>
              <a:t>выполнить поставленную задачу </a:t>
            </a:r>
            <a:r>
              <a:rPr lang="ru-RU" sz="3600" dirty="0"/>
              <a:t>быстро, </a:t>
            </a:r>
            <a:r>
              <a:rPr lang="ru-RU" sz="3600" dirty="0" smtClean="0"/>
              <a:t>правильно, качественно!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72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076" y="973668"/>
            <a:ext cx="8761413" cy="706964"/>
          </a:xfrm>
        </p:spPr>
        <p:txBody>
          <a:bodyPr/>
          <a:lstStyle/>
          <a:p>
            <a:r>
              <a:rPr lang="ru-RU" sz="2000" dirty="0" smtClean="0"/>
              <a:t>Список используемых </a:t>
            </a:r>
            <a:r>
              <a:rPr lang="ru-RU" sz="2000" dirty="0" err="1" smtClean="0"/>
              <a:t>интернет-ресурсов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076" y="2468312"/>
            <a:ext cx="10478055" cy="399780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https://solncesvet.ru/opublikovannyie-materialyi/scenicheskoe-masterstvo-vokalistov-razbo.16304356112/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https://4brain.ru/akterskoe-masterstvo/exercises.php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https://partacademy.ru/20uprazhneniy#popup:cornerform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https://yandex.ru/search/?text=</a:t>
            </a:r>
            <a:r>
              <a:rPr lang="ru-RU" dirty="0" err="1" smtClean="0">
                <a:hlinkClick r:id="rId5"/>
              </a:rPr>
              <a:t>как+развивать+вокальное+мастерство</a:t>
            </a:r>
            <a:r>
              <a:rPr lang="ru-RU" dirty="0" smtClean="0">
                <a:hlinkClick r:id="rId5"/>
              </a:rPr>
              <a:t>&amp;</a:t>
            </a:r>
            <a:r>
              <a:rPr lang="en-US" dirty="0" err="1" smtClean="0">
                <a:hlinkClick r:id="rId5"/>
              </a:rPr>
              <a:t>clid</a:t>
            </a:r>
            <a:r>
              <a:rPr lang="en-US" dirty="0" smtClean="0">
                <a:hlinkClick r:id="rId5"/>
              </a:rPr>
              <a:t>=2270455&amp;banerid=0758004987%3A63977cb8b9cd605a91609e7a&amp;win=572&amp;lr=20037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https://nsportal.ru/shkola/muzyka/library/2014/04/18/metodicheskaya-razrabotka-defekty-zvukoobrazovaniya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https://www.art-talant.org/publikacii/55621-podgotovka-nachinayuschego-estradnogo-vokalista-k-koncertno-ispolnitelyskoy-deyatelynosti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https://mosmd.ru/mosmed-klinika-funktsionalnyih-narusheniy/programmy-funktsionalnaya-nevrologiya/neustojchivost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https://znanio.ru/media/vokalno_stsenicheskoe_masterstvo-144704</a:t>
            </a:r>
            <a:endParaRPr lang="ru-RU" dirty="0" smtClean="0"/>
          </a:p>
          <a:p>
            <a:r>
              <a:rPr lang="en-US" dirty="0" smtClean="0">
                <a:hlinkClick r:id="rId10"/>
              </a:rPr>
              <a:t>https://studylib.ru/doc/3811322/scenicheskaya-kul._tura-i-scenicheskij-obraz-v-rabote-s-vokal._no</a:t>
            </a:r>
            <a:endParaRPr lang="ru-RU" dirty="0" smtClean="0"/>
          </a:p>
          <a:p>
            <a:r>
              <a:rPr lang="en-US" dirty="0">
                <a:hlinkClick r:id="rId11"/>
              </a:rPr>
              <a:t>https://</a:t>
            </a:r>
            <a:r>
              <a:rPr lang="en-US" dirty="0" smtClean="0">
                <a:hlinkClick r:id="rId11"/>
              </a:rPr>
              <a:t>scienceforum.ru/2017/article/2017039793</a:t>
            </a:r>
            <a:endParaRPr lang="ru-RU" dirty="0" smtClean="0"/>
          </a:p>
          <a:p>
            <a:r>
              <a:rPr lang="en-US" dirty="0">
                <a:hlinkClick r:id="rId12"/>
              </a:rPr>
              <a:t>https://</a:t>
            </a:r>
            <a:r>
              <a:rPr lang="en-US" dirty="0" smtClean="0">
                <a:hlinkClick r:id="rId12"/>
              </a:rPr>
              <a:t>rockvocalist.ru/akterskie-tekhniki</a:t>
            </a:r>
            <a:endParaRPr lang="ru-RU" dirty="0" smtClean="0"/>
          </a:p>
          <a:p>
            <a:r>
              <a:rPr lang="en-US" dirty="0">
                <a:hlinkClick r:id="rId13"/>
              </a:rPr>
              <a:t>https://</a:t>
            </a:r>
            <a:r>
              <a:rPr lang="en-US" dirty="0" smtClean="0">
                <a:hlinkClick r:id="rId13"/>
              </a:rPr>
              <a:t>nsportal.ru/shkola/materialy-metodicheskikh-obedinenii/library/2018/02/15/akterskiy-trening-dlya-nachinayushchih</a:t>
            </a:r>
            <a:endParaRPr lang="ru-RU" dirty="0" smtClean="0"/>
          </a:p>
          <a:p>
            <a:r>
              <a:rPr lang="en-US" dirty="0">
                <a:hlinkClick r:id="rId14"/>
              </a:rPr>
              <a:t>httphttps://godunova-bal-sch20.edumsko.ru/uploads/63300/63201/section/2313633/NovaiaPapka/Diagnostika_akterskogo_masterstva_u_detei_starshei_gruppy.docs://</a:t>
            </a:r>
            <a:r>
              <a:rPr lang="en-US" dirty="0" smtClean="0">
                <a:hlinkClick r:id="rId14"/>
              </a:rPr>
              <a:t>studopedia.su/11_6015_diagnostika-vokalnih-dannih.html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8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EBEBEB"/>
                </a:solidFill>
              </a:rPr>
              <a:t>Список используемых </a:t>
            </a:r>
            <a:r>
              <a:rPr lang="ru-RU" sz="2000" dirty="0" err="1">
                <a:solidFill>
                  <a:srgbClr val="EBEBEB"/>
                </a:solidFill>
              </a:rPr>
              <a:t>интернет-ресурсов</a:t>
            </a:r>
            <a:r>
              <a:rPr lang="ru-RU" sz="2000" dirty="0">
                <a:solidFill>
                  <a:srgbClr val="EBEBEB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2603500"/>
            <a:ext cx="10659292" cy="34163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https://infourok.ru/diagnostika-vyyavleniya-artisticheskih-sposobnostej-4905403.html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https://psycabi.net/testy/577-test-kreativnosti-torrensa-diagnostika-tvorcheskogo-myshleniya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https://nsportal.ru/detskiy-sad/zdorovyy-obraz-zhizni/2019/10/19/kartoteka-stihov-dlya-detey-iz-serii-chuvstva-emotsii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https://tsvetyzhizni.ru/vejliviy-s-pelenok/chto-delat-kogda-emocii-vyxodyat-iz-pod-kontrolya.html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https://vkususpeha.ru/nauka/nastroj-na-uspeh.html?utm_referrer=https%3A%2F%2Fyandex.ru%2F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https://gadalkindom.ru/test/na-akterskie-sposobnosti.html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https://ru.wikihow.com/</a:t>
            </a:r>
            <a:r>
              <a:rPr lang="ru-RU" dirty="0" smtClean="0">
                <a:hlinkClick r:id="rId8"/>
              </a:rPr>
              <a:t>подготовиться-к-выступлению-на-сцене</a:t>
            </a:r>
            <a:endParaRPr lang="ru-RU" dirty="0" smtClean="0"/>
          </a:p>
          <a:p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easyvoice5.ru/articles/prepodavatel-vokala-ili-vokalnyi-nastavnik-vash-dobryi-pirat</a:t>
            </a:r>
            <a:endParaRPr lang="ru-RU" dirty="0" smtClean="0"/>
          </a:p>
          <a:p>
            <a:r>
              <a:rPr lang="en-US" dirty="0">
                <a:hlinkClick r:id="rId10"/>
              </a:rPr>
              <a:t>https://kartaslov.ru/</a:t>
            </a:r>
            <a:r>
              <a:rPr lang="ru-RU" dirty="0" smtClean="0">
                <a:hlinkClick r:id="rId10"/>
              </a:rPr>
              <a:t>значение-слова/вокалист</a:t>
            </a:r>
            <a:endParaRPr lang="ru-RU" dirty="0" smtClean="0"/>
          </a:p>
          <a:p>
            <a:r>
              <a:rPr lang="en-US" dirty="0">
                <a:hlinkClick r:id="rId11"/>
              </a:rPr>
              <a:t>http://didaktor.ru/chetyre-usloviya-dostizheniya-rezultata-v-obuchenii</a:t>
            </a:r>
            <a:r>
              <a:rPr lang="en-US" dirty="0" smtClean="0">
                <a:hlinkClick r:id="rId11"/>
              </a:rPr>
              <a:t>/</a:t>
            </a:r>
            <a:endParaRPr lang="ru-RU" dirty="0" smtClean="0"/>
          </a:p>
          <a:p>
            <a:r>
              <a:rPr lang="en-US" dirty="0">
                <a:hlinkClick r:id="rId12"/>
              </a:rPr>
              <a:t>https://studfile.net/preview/4465688/page:5</a:t>
            </a:r>
            <a:r>
              <a:rPr lang="en-US" dirty="0" smtClean="0">
                <a:hlinkClick r:id="rId12"/>
              </a:rPr>
              <a:t>/</a:t>
            </a:r>
            <a:endParaRPr lang="ru-RU" dirty="0" smtClean="0"/>
          </a:p>
          <a:p>
            <a:r>
              <a:rPr lang="en-US" dirty="0">
                <a:hlinkClick r:id="rId13"/>
              </a:rPr>
              <a:t>https://</a:t>
            </a:r>
            <a:r>
              <a:rPr lang="en-US" dirty="0" smtClean="0">
                <a:hlinkClick r:id="rId13"/>
              </a:rPr>
              <a:t>marena99.livejournal.com/2923212.html</a:t>
            </a:r>
            <a:endParaRPr lang="ru-RU" dirty="0" smtClean="0"/>
          </a:p>
          <a:p>
            <a:r>
              <a:rPr lang="en-US" dirty="0">
                <a:hlinkClick r:id="rId14"/>
              </a:rPr>
              <a:t>https://spravochnick.ru/pedagogika/principy_obucheniya/deyatelnostnyy_princip_obucheniya</a:t>
            </a:r>
            <a:r>
              <a:rPr lang="en-US" dirty="0" smtClean="0">
                <a:hlinkClick r:id="rId14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1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Вводная часть                   </a:t>
            </a:r>
            <a:r>
              <a:rPr lang="ru-RU" dirty="0" smtClean="0">
                <a:hlinkClick r:id="rId2" action="ppaction://hlinksldjump"/>
              </a:rPr>
              <a:t>3</a:t>
            </a:r>
            <a:r>
              <a:rPr lang="ru-RU" dirty="0" smtClean="0">
                <a:hlinkClick r:id="rId3" action="ppaction://hlinksldjump"/>
              </a:rPr>
              <a:t> слайд</a:t>
            </a:r>
            <a:endParaRPr lang="ru-RU" dirty="0" smtClean="0"/>
          </a:p>
          <a:p>
            <a:r>
              <a:rPr lang="ru-RU" dirty="0" smtClean="0"/>
              <a:t>Основная часть                </a:t>
            </a:r>
            <a:r>
              <a:rPr lang="ru-RU" dirty="0" smtClean="0">
                <a:hlinkClick r:id="rId4" action="ppaction://hlinksldjump"/>
              </a:rPr>
              <a:t>4-15 слайд</a:t>
            </a:r>
            <a:endParaRPr lang="ru-RU" dirty="0" smtClean="0"/>
          </a:p>
          <a:p>
            <a:r>
              <a:rPr lang="ru-RU" dirty="0" smtClean="0"/>
              <a:t>Заключительная часть     </a:t>
            </a:r>
            <a:r>
              <a:rPr lang="ru-RU" dirty="0" smtClean="0">
                <a:hlinkClick r:id="rId5" action="ppaction://hlinksldjump"/>
              </a:rPr>
              <a:t>16-20 слайд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4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92612" cy="34163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singing-lessons.ru/blog/algoritm-obucheniya-neskolko-shagov-na-puti-k-zamechatelnomu-vokalu.html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infourok.ru/material.html?mid=71630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videouroki.net/razrabotki/osnovnyie-etapy-podghotovki-uchienika-k-vokal-nomu-konkursu.html</a:t>
            </a:r>
            <a:endParaRPr lang="ru-RU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studref.com/629366/menedzhment/samoanaliz_kachestva_vystupleniya</a:t>
            </a:r>
            <a:endParaRPr lang="ru-RU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www.art-talant.org/publikacii/73128-diagnostika-socialyno-lichnostnogo-razvitiya-doshkolynikov</a:t>
            </a:r>
            <a:endParaRPr lang="ru-RU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nsportal.ru/vu/fakultet-pedagogicheskogo-obrazovaniya/teoriya-obucheniya-didaktika/lektsiya-4-metody-i-sredstva-</a:t>
            </a:r>
            <a:endParaRPr lang="ru-RU" dirty="0" smtClean="0"/>
          </a:p>
          <a:p>
            <a:r>
              <a:rPr lang="en-US" dirty="0">
                <a:hlinkClick r:id="rId8"/>
              </a:rPr>
              <a:t>https://ahaslides.com/ru/blog/inquiry-based-learning</a:t>
            </a:r>
            <a:r>
              <a:rPr lang="en-US" dirty="0" smtClean="0">
                <a:hlinkClick r:id="rId8"/>
              </a:rPr>
              <a:t>/</a:t>
            </a:r>
            <a:endParaRPr lang="ru-RU" dirty="0" smtClean="0"/>
          </a:p>
          <a:p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www.marketing.spb.ru/lib-research/methods/collect_and_analysis.htm</a:t>
            </a:r>
            <a:endParaRPr lang="ru-RU" dirty="0" smtClean="0"/>
          </a:p>
          <a:p>
            <a:r>
              <a:rPr lang="en-US" dirty="0">
                <a:hlinkClick r:id="rId10"/>
              </a:rPr>
              <a:t>https://studfile.net/preview/5910218/page:2</a:t>
            </a:r>
            <a:r>
              <a:rPr lang="en-US" dirty="0" smtClean="0">
                <a:hlinkClick r:id="rId10"/>
              </a:rPr>
              <a:t>/</a:t>
            </a:r>
            <a:endParaRPr lang="ru-RU" dirty="0" smtClean="0"/>
          </a:p>
          <a:p>
            <a:r>
              <a:rPr lang="en-US" dirty="0">
                <a:hlinkClick r:id="rId11"/>
              </a:rPr>
              <a:t>https://studfile.net/preview/6023872/page:34</a:t>
            </a:r>
            <a:r>
              <a:rPr lang="en-US" dirty="0" smtClean="0">
                <a:hlinkClick r:id="rId11"/>
              </a:rPr>
              <a:t>/</a:t>
            </a:r>
            <a:endParaRPr lang="ru-RU" dirty="0" smtClean="0"/>
          </a:p>
          <a:p>
            <a:r>
              <a:rPr lang="en-US" dirty="0">
                <a:hlinkClick r:id="rId12"/>
              </a:rPr>
              <a:t>https://</a:t>
            </a:r>
            <a:r>
              <a:rPr lang="ru-RU" dirty="0" err="1">
                <a:hlinkClick r:id="rId12"/>
              </a:rPr>
              <a:t>педпроект.рф</a:t>
            </a:r>
            <a:r>
              <a:rPr lang="ru-RU" dirty="0">
                <a:hlinkClick r:id="rId12"/>
              </a:rPr>
              <a:t>/дресвянина-н-м-мбоудо-цдт-2</a:t>
            </a:r>
            <a:r>
              <a:rPr lang="ru-RU" dirty="0" smtClean="0">
                <a:hlinkClick r:id="rId12"/>
              </a:rPr>
              <a:t>/</a:t>
            </a:r>
            <a:endParaRPr lang="ru-RU" dirty="0" smtClean="0"/>
          </a:p>
          <a:p>
            <a:r>
              <a:rPr lang="en-US" dirty="0">
                <a:hlinkClick r:id="rId13"/>
              </a:rPr>
              <a:t>https://</a:t>
            </a:r>
            <a:r>
              <a:rPr lang="en-US" dirty="0" smtClean="0">
                <a:hlinkClick r:id="rId13"/>
              </a:rPr>
              <a:t>nsportal.ru/npo-spo/kultura-i-iskusstvo/library/2017/08/24/aktivnye-formy-i-metody-raboty-na-urokah-vokala</a:t>
            </a:r>
            <a:endParaRPr lang="ru-RU" dirty="0" smtClean="0"/>
          </a:p>
          <a:p>
            <a:r>
              <a:rPr lang="en-US" dirty="0">
                <a:hlinkClick r:id="rId14"/>
              </a:rPr>
              <a:t>https://</a:t>
            </a:r>
            <a:r>
              <a:rPr lang="en-US" dirty="0" smtClean="0">
                <a:hlinkClick r:id="rId14"/>
              </a:rPr>
              <a:t>kontur.ru/talk/spravka/47141-15_pravil_publichnogo_vystupleniya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EBEBEB"/>
                </a:solidFill>
              </a:rPr>
              <a:t>Список используемых </a:t>
            </a:r>
            <a:r>
              <a:rPr lang="ru-RU" sz="2000" dirty="0" err="1" smtClean="0">
                <a:solidFill>
                  <a:srgbClr val="EBEBEB"/>
                </a:solidFill>
              </a:rPr>
              <a:t>интернет-ресурсов</a:t>
            </a:r>
            <a:r>
              <a:rPr lang="ru-RU" sz="2000" dirty="0" smtClean="0">
                <a:solidFill>
                  <a:srgbClr val="EBEBEB"/>
                </a:solidFill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0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3366" y="1116543"/>
            <a:ext cx="10395102" cy="706964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2200" dirty="0"/>
              <a:t>в</a:t>
            </a:r>
            <a:r>
              <a:rPr lang="ru-RU" sz="2200" dirty="0" smtClean="0"/>
              <a:t>водная часть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А</a:t>
            </a:r>
            <a:r>
              <a:rPr lang="ru-RU" sz="4000" dirty="0" smtClean="0"/>
              <a:t>лгоритм действий-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э</a:t>
            </a:r>
            <a:r>
              <a:rPr lang="ru-RU" sz="2400" dirty="0" smtClean="0"/>
              <a:t>то пошаговая инструкция, которая предписывает последовательность </a:t>
            </a:r>
            <a:r>
              <a:rPr lang="ru-RU" sz="2400" dirty="0" smtClean="0"/>
              <a:t>действий педагога </a:t>
            </a:r>
            <a:r>
              <a:rPr lang="ru-RU" sz="2400" smtClean="0"/>
              <a:t>и обучающегося, </a:t>
            </a:r>
            <a:r>
              <a:rPr lang="ru-RU" sz="2400" dirty="0" smtClean="0"/>
              <a:t>результатом которой будет являться достижение поставленной цели! </a:t>
            </a:r>
          </a:p>
          <a:p>
            <a:r>
              <a:rPr lang="ru-RU" sz="2400" dirty="0" smtClean="0"/>
              <a:t>Циклический алгоритм- действие </a:t>
            </a:r>
            <a:r>
              <a:rPr lang="ru-RU" sz="2400" dirty="0"/>
              <a:t>повторяется определенное количество раз, пока не будет выполнено главное </a:t>
            </a:r>
            <a:r>
              <a:rPr lang="ru-RU" sz="2400" dirty="0" smtClean="0"/>
              <a:t>условие: успешное сценическое выступление вокалиста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8344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25"/>
                            </p:stCondLst>
                            <p:childTnLst>
                              <p:par>
                                <p:cTn id="8" presetID="15" presetClass="emph" presetSubtype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75"/>
                            </p:stCondLst>
                            <p:childTnLst>
                              <p:par>
                                <p:cTn id="11" presetID="15" presetClass="emph" presetSubtype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0383" y="502277"/>
            <a:ext cx="9703127" cy="147781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200" dirty="0"/>
              <a:t>о</a:t>
            </a:r>
            <a:r>
              <a:rPr lang="ru-RU" sz="2200" dirty="0" smtClean="0"/>
              <a:t>сновная часть: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Цель- построение алгоритма действий     обучающегося </a:t>
            </a:r>
            <a:r>
              <a:rPr lang="ru-RU" sz="2800" dirty="0"/>
              <a:t>и педагога для подготовки </a:t>
            </a:r>
            <a:r>
              <a:rPr lang="ru-RU" sz="2800" dirty="0" smtClean="0"/>
              <a:t>успешного </a:t>
            </a:r>
            <a:r>
              <a:rPr lang="ru-RU" sz="2800" dirty="0"/>
              <a:t>выступления вокалиста на сцене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Задачи</a:t>
            </a:r>
            <a:r>
              <a:rPr lang="ru-RU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проектирование </a:t>
            </a:r>
            <a:r>
              <a:rPr lang="ru-RU" dirty="0" smtClean="0"/>
              <a:t>этапов алгоритма действий педагога и обучающегося, постановка </a:t>
            </a:r>
            <a:r>
              <a:rPr lang="ru-RU" dirty="0"/>
              <a:t>задач для каждого этапа алгоритма </a:t>
            </a:r>
            <a:r>
              <a:rPr lang="ru-RU" dirty="0" smtClean="0"/>
              <a:t>действий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разработка эффективных методов, средств для решения </a:t>
            </a:r>
            <a:r>
              <a:rPr lang="ru-RU" dirty="0"/>
              <a:t>задач каждого отдельного </a:t>
            </a:r>
            <a:r>
              <a:rPr lang="ru-RU" dirty="0" smtClean="0"/>
              <a:t>этапа, условий реализации алгоритма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анализ результативности данного алгоритма действий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1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223" y="973668"/>
            <a:ext cx="9817846" cy="706964"/>
          </a:xfrm>
        </p:spPr>
        <p:txBody>
          <a:bodyPr/>
          <a:lstStyle/>
          <a:p>
            <a:r>
              <a:rPr lang="ru-RU" sz="1000" dirty="0"/>
              <a:t>проектирование этапов алгоритма действий педагога и обучающегося, постановка задач для каждого этапа алгоритма действий </a:t>
            </a:r>
            <a:br>
              <a:rPr lang="ru-RU" sz="1000" dirty="0"/>
            </a:br>
            <a:r>
              <a:rPr lang="ru-RU" sz="3200" dirty="0"/>
              <a:t>Этапы и </a:t>
            </a:r>
            <a:r>
              <a:rPr lang="ru-RU" sz="3200" dirty="0" smtClean="0"/>
              <a:t>задачи деятельности педагога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280" y="2057140"/>
            <a:ext cx="117927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  <a:r>
              <a:rPr lang="ru-RU" sz="1600" u="sng" dirty="0" smtClean="0">
                <a:solidFill>
                  <a:srgbClr val="000000"/>
                </a:solidFill>
                <a:latin typeface="Tahoma" panose="020B0604030504040204" pitchFamily="34" charset="0"/>
              </a:rPr>
              <a:t>подготовительный этап:</a:t>
            </a:r>
          </a:p>
          <a:p>
            <a:endParaRPr lang="ru-RU" sz="16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Последовательно осуществить этапы сбора информации и диагностику вокалиста: анкетирование, возрастные особенности, музыкальные, артистические, эмоциональные способности, уровень социального развития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Обнаружение проблемы и принятие 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Поиск возможных решений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Прогнозирование результатов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Планирование деятельности</a:t>
            </a:r>
          </a:p>
          <a:p>
            <a:endParaRPr lang="ru-RU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sz="1600" u="sng" dirty="0">
                <a:solidFill>
                  <a:srgbClr val="000000"/>
                </a:solidFill>
                <a:latin typeface="Tahoma" panose="020B0604030504040204" pitchFamily="34" charset="0"/>
              </a:rPr>
              <a:t>о</a:t>
            </a:r>
            <a:r>
              <a:rPr lang="ru-RU" sz="1600" u="sng" dirty="0" smtClean="0">
                <a:solidFill>
                  <a:srgbClr val="000000"/>
                </a:solidFill>
                <a:latin typeface="Tahoma" panose="020B0604030504040204" pitchFamily="34" charset="0"/>
              </a:rPr>
              <a:t>сновной этап: 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Осуществление работы по блокам</a:t>
            </a:r>
            <a:endParaRPr lang="ru-RU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Фиксировать промежуточный </a:t>
            </a:r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результат в каждом </a:t>
            </a:r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блоке, </a:t>
            </a:r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в котором велась работа</a:t>
            </a:r>
          </a:p>
          <a:p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Самоанализ, рефлексия, корректировка </a:t>
            </a:r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работы на промежуточных этапах </a:t>
            </a:r>
            <a:endParaRPr lang="ru-RU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Наблюдение за практическим применением </a:t>
            </a:r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знаний, умений и навыков в момент сценических </a:t>
            </a:r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выступлений вокалиста</a:t>
            </a:r>
            <a:endParaRPr lang="ru-RU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6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sz="1600" u="sng" dirty="0">
                <a:solidFill>
                  <a:srgbClr val="000000"/>
                </a:solidFill>
                <a:latin typeface="Tahoma" panose="020B0604030504040204" pitchFamily="34" charset="0"/>
              </a:rPr>
              <a:t>э</a:t>
            </a:r>
            <a:r>
              <a:rPr lang="ru-RU" sz="1600" u="sng" dirty="0" smtClean="0">
                <a:solidFill>
                  <a:srgbClr val="000000"/>
                </a:solidFill>
                <a:latin typeface="Tahoma" panose="020B0604030504040204" pitchFamily="34" charset="0"/>
              </a:rPr>
              <a:t>тап рефлексии и самоанализа: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Аналитическая деятельность этапов подготовки к выступлению и самого выступления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Коррекционная деятельность</a:t>
            </a:r>
            <a:endParaRPr lang="ru-RU" sz="1600" u="sng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u="sng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60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223" y="973668"/>
            <a:ext cx="9817846" cy="706964"/>
          </a:xfrm>
        </p:spPr>
        <p:txBody>
          <a:bodyPr/>
          <a:lstStyle/>
          <a:p>
            <a:r>
              <a:rPr lang="ru-RU" sz="1000" dirty="0"/>
              <a:t>проектирование этапов алгоритма действий педагога и обучающегося, постановка задач для каждого этапа алгоритма действий </a:t>
            </a:r>
            <a:br>
              <a:rPr lang="ru-RU" sz="1000" dirty="0"/>
            </a:br>
            <a:r>
              <a:rPr lang="ru-RU" sz="3200" dirty="0"/>
              <a:t>Этапы и </a:t>
            </a:r>
            <a:r>
              <a:rPr lang="ru-RU" sz="3200" dirty="0" smtClean="0"/>
              <a:t>задачи деятельности обучающегося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280" y="2057140"/>
            <a:ext cx="117927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  <a:r>
              <a:rPr lang="ru-RU" sz="1600" u="sng" dirty="0" smtClean="0">
                <a:solidFill>
                  <a:srgbClr val="000000"/>
                </a:solidFill>
                <a:latin typeface="Tahoma" panose="020B0604030504040204" pitchFamily="34" charset="0"/>
              </a:rPr>
              <a:t>подготовительный этап:</a:t>
            </a:r>
          </a:p>
          <a:p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П</a:t>
            </a:r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ринятие себя как личности, собственной значимости, своей цели, а так же, роли педагога, социума и себя самого  в данных условиях взаимодействия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Последовательно пройти этапы диагностики, предложенные педагогом: анкетирование, возрастные особенности, музыкальные, артистические, эмоциональные способности, уровень социального развития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Обнаружение проблемы и принятие 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Поиск возможных решений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Прогнозирование своих результатов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Планирование деятельности, в зависимости от своих прогнозов и рекомендаций педагога</a:t>
            </a:r>
          </a:p>
          <a:p>
            <a:endParaRPr lang="ru-RU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sz="1600" u="sng" dirty="0">
                <a:solidFill>
                  <a:srgbClr val="000000"/>
                </a:solidFill>
                <a:latin typeface="Tahoma" panose="020B0604030504040204" pitchFamily="34" charset="0"/>
              </a:rPr>
              <a:t>о</a:t>
            </a:r>
            <a:r>
              <a:rPr lang="ru-RU" sz="1600" u="sng" dirty="0" smtClean="0">
                <a:solidFill>
                  <a:srgbClr val="000000"/>
                </a:solidFill>
                <a:latin typeface="Tahoma" panose="020B0604030504040204" pitchFamily="34" charset="0"/>
              </a:rPr>
              <a:t>сновной этап: </a:t>
            </a:r>
          </a:p>
          <a:p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П</a:t>
            </a:r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оследовательно, систематично выполнять действия, следуя, согласованному с педагогом, плану </a:t>
            </a:r>
            <a:endParaRPr lang="ru-RU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Промежуточный результат в каждом блоке фиксировать, в котором велась работа</a:t>
            </a:r>
          </a:p>
          <a:p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Самоанализ, рефлексия, корректировка </a:t>
            </a:r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работы, в соответствии с рекомендациями педагога на промежуточных этапах </a:t>
            </a:r>
            <a:endParaRPr lang="ru-RU" sz="16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0"/>
            <a:r>
              <a:rPr lang="ru-RU" sz="1600" dirty="0">
                <a:solidFill>
                  <a:srgbClr val="000000"/>
                </a:solidFill>
                <a:latin typeface="Tahoma" panose="020B0604030504040204" pitchFamily="34" charset="0"/>
              </a:rPr>
              <a:t>Практическое применение знаний, умений и навыков в момент сценических выступлений</a:t>
            </a:r>
          </a:p>
          <a:p>
            <a:endParaRPr lang="ru-RU" sz="16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sz="1600" u="sng" dirty="0">
                <a:solidFill>
                  <a:srgbClr val="000000"/>
                </a:solidFill>
                <a:latin typeface="Tahoma" panose="020B0604030504040204" pitchFamily="34" charset="0"/>
              </a:rPr>
              <a:t>э</a:t>
            </a:r>
            <a:r>
              <a:rPr lang="ru-RU" sz="1600" u="sng" dirty="0" smtClean="0">
                <a:solidFill>
                  <a:srgbClr val="000000"/>
                </a:solidFill>
                <a:latin typeface="Tahoma" panose="020B0604030504040204" pitchFamily="34" charset="0"/>
              </a:rPr>
              <a:t>тап рефлексии и самоанализа: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Аналитическая деятельность этапов подготовки к выступлению и самого выступления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Коррекционная деятельность, согласованная с педагогом </a:t>
            </a:r>
            <a:endParaRPr lang="ru-RU" sz="1600" u="sng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u="sng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48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779" y="2524125"/>
            <a:ext cx="3845671" cy="3524250"/>
          </a:xfrm>
        </p:spPr>
        <p:txBody>
          <a:bodyPr/>
          <a:lstStyle/>
          <a:p>
            <a:r>
              <a:rPr lang="ru-RU" sz="2800" dirty="0" smtClean="0"/>
              <a:t>                  ?</a:t>
            </a:r>
            <a:br>
              <a:rPr lang="ru-RU" sz="2800" dirty="0" smtClean="0"/>
            </a:br>
            <a:r>
              <a:rPr lang="ru-RU" sz="2600" dirty="0" smtClean="0"/>
              <a:t>ПЕДАГОГ –это </a:t>
            </a:r>
            <a:br>
              <a:rPr lang="ru-RU" sz="2600" dirty="0" smtClean="0"/>
            </a:br>
            <a:r>
              <a:rPr lang="ru-RU" sz="2600" dirty="0"/>
              <a:t> </a:t>
            </a:r>
            <a:r>
              <a:rPr lang="ru-RU" sz="2600" dirty="0" smtClean="0"/>
              <a:t>наставник-вдохновитель, который передаёт знания и опыт, знает пути достижения</a:t>
            </a:r>
            <a:br>
              <a:rPr lang="ru-RU" sz="2600" dirty="0" smtClean="0"/>
            </a:br>
            <a:r>
              <a:rPr lang="ru-RU" sz="2600" dirty="0" smtClean="0"/>
              <a:t>результата, ведёт к поставленной цели с наименьшими потерями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974874" y="1767296"/>
            <a:ext cx="4010025" cy="4124325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      </a:t>
            </a:r>
            <a:r>
              <a:rPr lang="ru-RU" sz="2400" dirty="0" smtClean="0"/>
              <a:t>  ?  </a:t>
            </a:r>
          </a:p>
          <a:p>
            <a:r>
              <a:rPr lang="ru-RU" sz="2400" dirty="0" err="1" smtClean="0"/>
              <a:t>вОКАЛИСТ</a:t>
            </a:r>
            <a:r>
              <a:rPr lang="ru-RU" sz="2400" dirty="0" smtClean="0"/>
              <a:t>- </a:t>
            </a:r>
            <a:r>
              <a:rPr lang="ru-RU" sz="2400" cap="small" dirty="0" smtClean="0"/>
              <a:t>это исполнитель, который имеет определённые музыкальные /вокальные таланты, стремится  развить их наиболее ярко и проявить во время сценического выступления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6500" y="423987"/>
            <a:ext cx="41814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Если педагог и вокалист понимается нами именно так, то изложенный далее  алгоритм действий участников процесса, приведёт к наиболее высокому результату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13389" y="1747477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Участники процесса: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824119" y="685622"/>
            <a:ext cx="5462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разработка эффективных методов, средств для решения задач каждого отдельного этапа, условий реализации алгоритма</a:t>
            </a:r>
          </a:p>
        </p:txBody>
      </p:sp>
    </p:spTree>
    <p:extLst>
      <p:ext uri="{BB962C8B-B14F-4D97-AF65-F5344CB8AC3E}">
        <p14:creationId xmlns:p14="http://schemas.microsoft.com/office/powerpoint/2010/main" val="238290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11022E-16 L 0.1362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10" y="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022E-16 L -0.11081 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494" y="616227"/>
            <a:ext cx="10257377" cy="1448002"/>
          </a:xfrm>
        </p:spPr>
        <p:txBody>
          <a:bodyPr/>
          <a:lstStyle/>
          <a:p>
            <a:r>
              <a:rPr lang="ru-RU" sz="2400" dirty="0"/>
              <a:t> </a:t>
            </a:r>
            <a:r>
              <a:rPr lang="ru-RU" sz="2400" dirty="0" smtClean="0"/>
              <a:t>            вопросы, которые полезно задать!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4" y="2044292"/>
            <a:ext cx="4825157" cy="576262"/>
          </a:xfrm>
        </p:spPr>
        <p:txBody>
          <a:bodyPr/>
          <a:lstStyle/>
          <a:p>
            <a:r>
              <a:rPr lang="ru-RU" dirty="0" smtClean="0"/>
              <a:t>Педагог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56191" y="2776221"/>
            <a:ext cx="4825158" cy="3585390"/>
          </a:xfrm>
        </p:spPr>
        <p:txBody>
          <a:bodyPr>
            <a:normAutofit/>
          </a:bodyPr>
          <a:lstStyle/>
          <a:p>
            <a:r>
              <a:rPr lang="ru-RU" dirty="0" smtClean="0"/>
              <a:t>Наставник, готов делиться опытом и знаниями?</a:t>
            </a:r>
          </a:p>
          <a:p>
            <a:r>
              <a:rPr lang="ru-RU" dirty="0" smtClean="0"/>
              <a:t>Принимает цель обучающегося за основу и предлагает пути её достижения?</a:t>
            </a:r>
          </a:p>
          <a:p>
            <a:r>
              <a:rPr lang="ru-RU" dirty="0" smtClean="0"/>
              <a:t>Ориентирован на результат?</a:t>
            </a:r>
          </a:p>
          <a:p>
            <a:r>
              <a:rPr lang="ru-RU" dirty="0" smtClean="0"/>
              <a:t>Адекватно оценивает свои педагогические компетенции, возможности обучающегося и прогнозирует результат?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08711" y="2044292"/>
            <a:ext cx="4825159" cy="576262"/>
          </a:xfrm>
        </p:spPr>
        <p:txBody>
          <a:bodyPr/>
          <a:lstStyle/>
          <a:p>
            <a:r>
              <a:rPr lang="ru-RU" dirty="0" smtClean="0"/>
              <a:t>Обучающийся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8711" y="2776220"/>
            <a:ext cx="4825159" cy="358539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Личность, которая заинтересована в получении знаний и накоплении опыта?</a:t>
            </a:r>
          </a:p>
          <a:p>
            <a:r>
              <a:rPr lang="ru-RU" dirty="0" smtClean="0"/>
              <a:t>Человек, у которого есть цель?</a:t>
            </a:r>
          </a:p>
          <a:p>
            <a:r>
              <a:rPr lang="ru-RU" dirty="0" smtClean="0"/>
              <a:t>Готов последовательно совершать конкретные предлагаемые педагогом действия, чтоб прийти к своей цели?</a:t>
            </a:r>
          </a:p>
          <a:p>
            <a:r>
              <a:rPr lang="ru-RU" dirty="0" smtClean="0"/>
              <a:t>На сколько % успех зависит от меня самого?</a:t>
            </a:r>
          </a:p>
          <a:p>
            <a:r>
              <a:rPr lang="ru-RU" dirty="0" smtClean="0"/>
              <a:t>Способен к рефлексии?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 flipH="1">
            <a:off x="776494" y="616226"/>
            <a:ext cx="4750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разработка эффективных методов, средств для решения задач каждого отдельного этапа, условий реализации алгоритма</a:t>
            </a:r>
          </a:p>
        </p:txBody>
      </p:sp>
    </p:spTree>
    <p:extLst>
      <p:ext uri="{BB962C8B-B14F-4D97-AF65-F5344CB8AC3E}">
        <p14:creationId xmlns:p14="http://schemas.microsoft.com/office/powerpoint/2010/main" val="186393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принцип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374495" y="3159124"/>
            <a:ext cx="3141879" cy="28472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Осознанность действий</a:t>
            </a:r>
            <a:endParaRPr lang="ru-RU" sz="28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336869" y="3179763"/>
            <a:ext cx="3618411" cy="2847293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Самостоятельность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>
          <a:xfrm>
            <a:off x="8659037" y="3157061"/>
            <a:ext cx="3145536" cy="28472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Критическое мышление</a:t>
            </a:r>
            <a:endParaRPr lang="ru-RU" sz="2800" b="1" dirty="0"/>
          </a:p>
        </p:txBody>
      </p:sp>
      <p:sp>
        <p:nvSpPr>
          <p:cNvPr id="9" name="Шеврон 8"/>
          <p:cNvSpPr/>
          <p:nvPr/>
        </p:nvSpPr>
        <p:spPr>
          <a:xfrm>
            <a:off x="1474713" y="4267200"/>
            <a:ext cx="953589" cy="627017"/>
          </a:xfrm>
          <a:prstGeom prst="chevron">
            <a:avLst>
              <a:gd name="adj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Шеврон 9"/>
          <p:cNvSpPr/>
          <p:nvPr/>
        </p:nvSpPr>
        <p:spPr>
          <a:xfrm>
            <a:off x="5403668" y="4267200"/>
            <a:ext cx="953589" cy="627017"/>
          </a:xfrm>
          <a:prstGeom prst="chevron">
            <a:avLst>
              <a:gd name="adj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Шеврон 10"/>
          <p:cNvSpPr/>
          <p:nvPr/>
        </p:nvSpPr>
        <p:spPr>
          <a:xfrm>
            <a:off x="9083929" y="4289899"/>
            <a:ext cx="953589" cy="627017"/>
          </a:xfrm>
          <a:prstGeom prst="chevron">
            <a:avLst>
              <a:gd name="adj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2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P spid="8" grpId="0" build="p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2414</TotalTime>
  <Words>1037</Words>
  <Application>Microsoft Office PowerPoint</Application>
  <PresentationFormat>Широкоэкранный</PresentationFormat>
  <Paragraphs>279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Tahoma</vt:lpstr>
      <vt:lpstr>Wingdings</vt:lpstr>
      <vt:lpstr>Wingdings 3</vt:lpstr>
      <vt:lpstr>Совет директоров</vt:lpstr>
      <vt:lpstr>Алгоритм подготовки успешного выступления вокалиста </vt:lpstr>
      <vt:lpstr>Оглавление:</vt:lpstr>
      <vt:lpstr>вводная часть           Алгоритм действий-</vt:lpstr>
      <vt:lpstr>основная часть:            Цель- построение алгоритма действий     обучающегося и педагога для подготовки успешного выступления вокалиста на сцене</vt:lpstr>
      <vt:lpstr>проектирование этапов алгоритма действий педагога и обучающегося, постановка задач для каждого этапа алгоритма действий  Этапы и задачи деятельности педагога </vt:lpstr>
      <vt:lpstr>проектирование этапов алгоритма действий педагога и обучающегося, постановка задач для каждого этапа алгоритма действий  Этапы и задачи деятельности обучающегося </vt:lpstr>
      <vt:lpstr>                  ? ПЕДАГОГ –это   наставник-вдохновитель, который передаёт знания и опыт, знает пути достижения результата, ведёт к поставленной цели с наименьшими потерями </vt:lpstr>
      <vt:lpstr>             вопросы, которые полезно задать!</vt:lpstr>
      <vt:lpstr>Основной принцип </vt:lpstr>
      <vt:lpstr>Условия,  результатом соблюдения которых, будет являться достижение цели </vt:lpstr>
      <vt:lpstr>   разработка эффективных методов, средств для решения задач каждого отдельного этапа, условий реализации алгоритма     эффективные методы и средства решения задач                 </vt:lpstr>
      <vt:lpstr>разработка эффективных методов, средств для решения задач каждого отдельного этапа, условий реализации алгоритма  эффективные методы решения задач   подготовительного этапа алгоритма</vt:lpstr>
      <vt:lpstr>разработка эффективных методов, средств для решения задач каждого отдельного этапа, условий реализации алгоритма     эффективные методы решения задач                  основного этапа подготовки сценического     выступления</vt:lpstr>
      <vt:lpstr>Презентация PowerPoint</vt:lpstr>
      <vt:lpstr>разработка эффективных методов, средств для решения задач каждого отдельного этапа, условий реализации алгоритма     эффективные методы решения задач                      алгоритма на этапе рефлексии</vt:lpstr>
      <vt:lpstr>заключительная часть                  Результат:</vt:lpstr>
      <vt:lpstr>ВЫВОД: Применение алгоритма  действий открывает возможность</vt:lpstr>
      <vt:lpstr>Список используемых интернет-ресурсов:</vt:lpstr>
      <vt:lpstr>Список используемых интернет-ресурсов:</vt:lpstr>
      <vt:lpstr>Список используемых интернет-ресурсов: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педагога для подготовки успешного выступления вокалиста на сцене</dc:title>
  <dc:creator>USER</dc:creator>
  <cp:lastModifiedBy>USER</cp:lastModifiedBy>
  <cp:revision>155</cp:revision>
  <dcterms:created xsi:type="dcterms:W3CDTF">2024-01-04T13:54:29Z</dcterms:created>
  <dcterms:modified xsi:type="dcterms:W3CDTF">2024-01-16T14:05:14Z</dcterms:modified>
</cp:coreProperties>
</file>